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18288000" cy="10287000"/>
  <p:notesSz cx="6858000" cy="9144000"/>
  <p:embeddedFontLst>
    <p:embeddedFont>
      <p:font typeface="Montserrat Classic Bold" charset="-94"/>
      <p:regular r:id="rId19"/>
    </p:embeddedFont>
    <p:embeddedFont>
      <p:font typeface="Montserrat Semi-Bold" charset="-94"/>
      <p:regular r:id="rId20"/>
    </p:embeddedFont>
    <p:embeddedFont>
      <p:font typeface="Jeepers" charset="0"/>
      <p:regular r:id="rId21"/>
    </p:embeddedFont>
    <p:embeddedFont>
      <p:font typeface="Montserrat Classic" charset="-94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Montserrat Bold" charset="-94"/>
      <p:regular r:id="rId27"/>
    </p:embeddedFont>
    <p:embeddedFont>
      <p:font typeface="DejaVu Serif Bold" charset="0"/>
      <p:regular r:id="rId28"/>
    </p:embeddedFont>
    <p:embeddedFont>
      <p:font typeface="Arimo Bold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486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49.svg"/><Relationship Id="rId10" Type="http://schemas.openxmlformats.org/officeDocument/2006/relationships/image" Target="../media/image52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2" Type="http://schemas.openxmlformats.org/officeDocument/2006/relationships/hyperlink" Target="https://www.rehberlikservisim.com/2023/04/lgs-ders-calisma-takip-cizelges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sv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2" Type="http://schemas.openxmlformats.org/officeDocument/2006/relationships/hyperlink" Target="https://www.rehberlikservisim.com/2023/04/lgs-ders-calisma-takip-cizelges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sv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08781">
            <a:off x="2067211" y="-524798"/>
            <a:ext cx="3966938" cy="3966938"/>
          </a:xfrm>
          <a:custGeom>
            <a:avLst/>
            <a:gdLst/>
            <a:ahLst/>
            <a:cxnLst/>
            <a:rect l="l" t="t" r="r" b="b"/>
            <a:pathLst>
              <a:path w="3966938" h="3966938">
                <a:moveTo>
                  <a:pt x="0" y="0"/>
                </a:moveTo>
                <a:lnTo>
                  <a:pt x="3966938" y="0"/>
                </a:lnTo>
                <a:lnTo>
                  <a:pt x="3966938" y="3966938"/>
                </a:lnTo>
                <a:lnTo>
                  <a:pt x="0" y="3966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8781">
            <a:off x="2508709" y="3755514"/>
            <a:ext cx="8266778" cy="8266778"/>
          </a:xfrm>
          <a:custGeom>
            <a:avLst/>
            <a:gdLst/>
            <a:ahLst/>
            <a:cxnLst/>
            <a:rect l="l" t="t" r="r" b="b"/>
            <a:pathLst>
              <a:path w="8266778" h="8266778">
                <a:moveTo>
                  <a:pt x="0" y="0"/>
                </a:moveTo>
                <a:lnTo>
                  <a:pt x="8266778" y="0"/>
                </a:lnTo>
                <a:lnTo>
                  <a:pt x="8266778" y="8266777"/>
                </a:lnTo>
                <a:lnTo>
                  <a:pt x="0" y="826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182887" y="1028700"/>
            <a:ext cx="11105054" cy="1110501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195462">
            <a:off x="-1346326" y="-1703370"/>
            <a:ext cx="4869905" cy="4869905"/>
          </a:xfrm>
          <a:custGeom>
            <a:avLst/>
            <a:gdLst/>
            <a:ahLst/>
            <a:cxnLst/>
            <a:rect l="l" t="t" r="r" b="b"/>
            <a:pathLst>
              <a:path w="4869905" h="4869905">
                <a:moveTo>
                  <a:pt x="0" y="0"/>
                </a:moveTo>
                <a:lnTo>
                  <a:pt x="4869905" y="0"/>
                </a:lnTo>
                <a:lnTo>
                  <a:pt x="4869905" y="4869905"/>
                </a:lnTo>
                <a:lnTo>
                  <a:pt x="0" y="486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08781">
            <a:off x="14428329" y="6880155"/>
            <a:ext cx="5661943" cy="5661943"/>
          </a:xfrm>
          <a:custGeom>
            <a:avLst/>
            <a:gdLst/>
            <a:ahLst/>
            <a:cxnLst/>
            <a:rect l="l" t="t" r="r" b="b"/>
            <a:pathLst>
              <a:path w="5661943" h="5661943">
                <a:moveTo>
                  <a:pt x="0" y="0"/>
                </a:moveTo>
                <a:lnTo>
                  <a:pt x="5661942" y="0"/>
                </a:lnTo>
                <a:lnTo>
                  <a:pt x="5661942" y="5661943"/>
                </a:lnTo>
                <a:lnTo>
                  <a:pt x="0" y="566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72381" y="5907536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914731" y="485775"/>
            <a:ext cx="8115300" cy="276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530"/>
              </a:lnSpc>
            </a:pPr>
            <a:r>
              <a:rPr lang="en-US" sz="21386">
                <a:solidFill>
                  <a:srgbClr val="004AAD"/>
                </a:solidFill>
                <a:latin typeface="Montserrat Bold"/>
              </a:rPr>
              <a:t>LGS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54174" y="3258509"/>
            <a:ext cx="7946885" cy="2299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40"/>
              </a:lnSpc>
            </a:pPr>
            <a:r>
              <a:rPr lang="en-US" sz="8000">
                <a:solidFill>
                  <a:srgbClr val="404040"/>
                </a:solidFill>
                <a:latin typeface="Montserrat Bold"/>
              </a:rPr>
              <a:t>LISELERE GEÇIŞ SISTEMI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72381" y="5689256"/>
            <a:ext cx="3972336" cy="101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9"/>
              </a:lnSpc>
            </a:pPr>
            <a:r>
              <a:rPr lang="en-US" sz="5899" spc="-336">
                <a:solidFill>
                  <a:srgbClr val="FFFFFF"/>
                </a:solidFill>
                <a:latin typeface="Montserrat Classic"/>
              </a:rPr>
              <a:t>sunu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75802" y="8518495"/>
            <a:ext cx="3825257" cy="27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31"/>
              </a:lnSpc>
            </a:pPr>
            <a:r>
              <a:rPr lang="tr-TR" sz="1737" spc="-27" dirty="0" smtClean="0">
                <a:solidFill>
                  <a:srgbClr val="FFFFFF"/>
                </a:solidFill>
                <a:latin typeface="Montserrat Classic"/>
              </a:rPr>
              <a:t>Ertuğrul gazi ortaokulu</a:t>
            </a:r>
            <a:endParaRPr lang="en-US" sz="1737" spc="-27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119702" y="9268202"/>
            <a:ext cx="3003521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spc="59" dirty="0" err="1" smtClean="0">
                <a:solidFill>
                  <a:srgbClr val="FFFFFF"/>
                </a:solidFill>
                <a:latin typeface="Montserrat Classic"/>
              </a:rPr>
              <a:t>Rehberlik</a:t>
            </a:r>
            <a:r>
              <a:rPr lang="tr-TR" sz="1700" spc="59" dirty="0" smtClean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1700" spc="59" dirty="0" err="1" smtClean="0">
                <a:solidFill>
                  <a:srgbClr val="FFFFFF"/>
                </a:solidFill>
                <a:latin typeface="Montserrat Classic"/>
              </a:rPr>
              <a:t>servisi</a:t>
            </a:r>
            <a:endParaRPr lang="en-US" sz="1700" spc="59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3403" y="-408503"/>
            <a:ext cx="1749782" cy="11104006"/>
            <a:chOff x="0" y="0"/>
            <a:chExt cx="460848" cy="292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848" cy="2924512"/>
            </a:xfrm>
            <a:custGeom>
              <a:avLst/>
              <a:gdLst/>
              <a:ahLst/>
              <a:cxnLst/>
              <a:rect l="l" t="t" r="r" b="b"/>
              <a:pathLst>
                <a:path w="460848" h="2924512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08781">
            <a:off x="973868" y="2069073"/>
            <a:ext cx="6148853" cy="6148853"/>
          </a:xfrm>
          <a:custGeom>
            <a:avLst/>
            <a:gdLst/>
            <a:ahLst/>
            <a:cxnLst/>
            <a:rect l="l" t="t" r="r" b="b"/>
            <a:pathLst>
              <a:path w="6148853" h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964" y="2391181"/>
            <a:ext cx="5504661" cy="55046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738181" y="3057667"/>
            <a:ext cx="9521119" cy="18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65"/>
              </a:lnSpc>
            </a:pPr>
            <a:r>
              <a:rPr lang="en-US" sz="12446" spc="-448">
                <a:solidFill>
                  <a:srgbClr val="404040"/>
                </a:solidFill>
                <a:latin typeface="Montserrat Bold"/>
              </a:rPr>
              <a:t>3 YANLIŞ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40211" y="4712055"/>
            <a:ext cx="8655788" cy="1996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35"/>
              </a:lnSpc>
            </a:pPr>
            <a:r>
              <a:rPr lang="en-US" sz="7366" spc="-265">
                <a:solidFill>
                  <a:srgbClr val="004AAD"/>
                </a:solidFill>
                <a:latin typeface="Montserrat Bold"/>
              </a:rPr>
              <a:t>1 DOĞRU CEVABI GÖTÜRMEKTEDIR</a:t>
            </a:r>
          </a:p>
        </p:txBody>
      </p:sp>
      <p:sp>
        <p:nvSpPr>
          <p:cNvPr id="10" name="Freeform 10"/>
          <p:cNvSpPr/>
          <p:nvPr/>
        </p:nvSpPr>
        <p:spPr>
          <a:xfrm rot="7008781">
            <a:off x="16306155" y="7950216"/>
            <a:ext cx="3720858" cy="3720858"/>
          </a:xfrm>
          <a:custGeom>
            <a:avLst/>
            <a:gdLst/>
            <a:ahLst/>
            <a:cxnLst/>
            <a:rect l="l" t="t" r="r" b="b"/>
            <a:pathLst>
              <a:path w="3720858" h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08781">
            <a:off x="14095197" y="7776101"/>
            <a:ext cx="4201605" cy="4201605"/>
          </a:xfrm>
          <a:custGeom>
            <a:avLst/>
            <a:gdLst/>
            <a:ahLst/>
            <a:cxnLst/>
            <a:rect l="l" t="t" r="r" b="b"/>
            <a:pathLst>
              <a:path w="4201605" h="4201605">
                <a:moveTo>
                  <a:pt x="0" y="0"/>
                </a:moveTo>
                <a:lnTo>
                  <a:pt x="4201605" y="0"/>
                </a:lnTo>
                <a:lnTo>
                  <a:pt x="4201605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008781">
            <a:off x="14956605" y="-710740"/>
            <a:ext cx="1274967" cy="1274967"/>
          </a:xfrm>
          <a:custGeom>
            <a:avLst/>
            <a:gdLst/>
            <a:ahLst/>
            <a:cxnLst/>
            <a:rect l="l" t="t" r="r" b="b"/>
            <a:pathLst>
              <a:path w="1274967" h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008781">
            <a:off x="13208676" y="-1035267"/>
            <a:ext cx="2285290" cy="2285290"/>
          </a:xfrm>
          <a:custGeom>
            <a:avLst/>
            <a:gdLst/>
            <a:ahLst/>
            <a:cxnLst/>
            <a:rect l="l" t="t" r="r" b="b"/>
            <a:pathLst>
              <a:path w="2285290" h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3403" y="-408503"/>
            <a:ext cx="1749782" cy="11104006"/>
            <a:chOff x="0" y="0"/>
            <a:chExt cx="460848" cy="292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848" cy="2924512"/>
            </a:xfrm>
            <a:custGeom>
              <a:avLst/>
              <a:gdLst/>
              <a:ahLst/>
              <a:cxnLst/>
              <a:rect l="l" t="t" r="r" b="b"/>
              <a:pathLst>
                <a:path w="460848" h="2924512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08781">
            <a:off x="973868" y="2069073"/>
            <a:ext cx="6148853" cy="6148853"/>
          </a:xfrm>
          <a:custGeom>
            <a:avLst/>
            <a:gdLst/>
            <a:ahLst/>
            <a:cxnLst/>
            <a:rect l="l" t="t" r="r" b="b"/>
            <a:pathLst>
              <a:path w="6148853" h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2524077">
            <a:off x="1295964" y="2391181"/>
            <a:ext cx="5504661" cy="55046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7008781">
            <a:off x="16477699" y="8952860"/>
            <a:ext cx="3720858" cy="3720858"/>
          </a:xfrm>
          <a:custGeom>
            <a:avLst/>
            <a:gdLst/>
            <a:ahLst/>
            <a:cxnLst/>
            <a:rect l="l" t="t" r="r" b="b"/>
            <a:pathLst>
              <a:path w="3720858" h="3720858">
                <a:moveTo>
                  <a:pt x="0" y="0"/>
                </a:moveTo>
                <a:lnTo>
                  <a:pt x="3720859" y="0"/>
                </a:lnTo>
                <a:lnTo>
                  <a:pt x="3720859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08781">
            <a:off x="14266742" y="8778745"/>
            <a:ext cx="4201605" cy="4201605"/>
          </a:xfrm>
          <a:custGeom>
            <a:avLst/>
            <a:gdLst/>
            <a:ahLst/>
            <a:cxnLst/>
            <a:rect l="l" t="t" r="r" b="b"/>
            <a:pathLst>
              <a:path w="4201605" h="4201605">
                <a:moveTo>
                  <a:pt x="0" y="0"/>
                </a:moveTo>
                <a:lnTo>
                  <a:pt x="4201604" y="0"/>
                </a:lnTo>
                <a:lnTo>
                  <a:pt x="4201604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08781">
            <a:off x="14956605" y="-710740"/>
            <a:ext cx="1274967" cy="1274967"/>
          </a:xfrm>
          <a:custGeom>
            <a:avLst/>
            <a:gdLst/>
            <a:ahLst/>
            <a:cxnLst/>
            <a:rect l="l" t="t" r="r" b="b"/>
            <a:pathLst>
              <a:path w="1274967" h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08781">
            <a:off x="13208676" y="-1035267"/>
            <a:ext cx="2285290" cy="2285290"/>
          </a:xfrm>
          <a:custGeom>
            <a:avLst/>
            <a:gdLst/>
            <a:ahLst/>
            <a:cxnLst/>
            <a:rect l="l" t="t" r="r" b="b"/>
            <a:pathLst>
              <a:path w="2285290" h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725156"/>
              </p:ext>
            </p:extLst>
          </p:nvPr>
        </p:nvGraphicFramePr>
        <p:xfrm>
          <a:off x="7188883" y="3470877"/>
          <a:ext cx="9261706" cy="5183533"/>
        </p:xfrm>
        <a:graphic>
          <a:graphicData uri="http://schemas.openxmlformats.org/drawingml/2006/table">
            <a:tbl>
              <a:tblPr/>
              <a:tblGrid>
                <a:gridCol w="3506729"/>
                <a:gridCol w="2637233"/>
                <a:gridCol w="3117744"/>
              </a:tblGrid>
              <a:tr h="141054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FFFFFF"/>
                          </a:solidFill>
                          <a:latin typeface="Montserrat Bold"/>
                        </a:rPr>
                        <a:t>OTURUM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BAŞLAMA </a:t>
                      </a:r>
                      <a:endParaRPr lang="en-US" sz="1100"/>
                    </a:p>
                    <a:p>
                      <a:pPr algn="ctr">
                        <a:lnSpc>
                          <a:spcPts val="3640"/>
                        </a:lnSpc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SAATİ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BİTİŞ </a:t>
                      </a:r>
                      <a:endParaRPr lang="en-US" sz="1100"/>
                    </a:p>
                    <a:p>
                      <a:pPr algn="ctr">
                        <a:lnSpc>
                          <a:spcPts val="3640"/>
                        </a:lnSpc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SAATİ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</a:tr>
              <a:tr h="1979322">
                <a:tc>
                  <a:txBody>
                    <a:bodyPr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 dirty="0">
                          <a:solidFill>
                            <a:srgbClr val="000000"/>
                          </a:solidFill>
                          <a:latin typeface="Balloon Extra Bold"/>
                        </a:rPr>
                        <a:t>SÖZEL OTURUM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668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 dirty="0">
                          <a:solidFill>
                            <a:srgbClr val="000000"/>
                          </a:solidFill>
                          <a:latin typeface="Balloon Extra Bold"/>
                        </a:rPr>
                        <a:t>SAYISAL OTURUM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11212232" y="5318851"/>
            <a:ext cx="177541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5400" dirty="0">
                <a:solidFill>
                  <a:srgbClr val="FF9F10"/>
                </a:solidFill>
                <a:latin typeface="Jeepers Bold"/>
              </a:rPr>
              <a:t>09.30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42614" y="7266047"/>
            <a:ext cx="191465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5400" dirty="0">
                <a:solidFill>
                  <a:srgbClr val="FF9F10"/>
                </a:solidFill>
                <a:latin typeface="Jeepers Bold"/>
              </a:rPr>
              <a:t>11.30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36301" y="5378643"/>
            <a:ext cx="1629028" cy="69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4800" dirty="0">
                <a:solidFill>
                  <a:srgbClr val="FF9F10"/>
                </a:solidFill>
                <a:latin typeface="Jeepers Bold"/>
              </a:rPr>
              <a:t>10.45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36301" y="7266047"/>
            <a:ext cx="1641525" cy="69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4800" dirty="0">
                <a:solidFill>
                  <a:srgbClr val="FF9F10"/>
                </a:solidFill>
                <a:latin typeface="Jeepers Bold"/>
              </a:rPr>
              <a:t>12.50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566255" y="4613369"/>
            <a:ext cx="1553051" cy="15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endParaRPr lang="tr-TR" sz="2900" dirty="0" smtClean="0">
              <a:solidFill>
                <a:srgbClr val="004AAD"/>
              </a:solidFill>
              <a:latin typeface="Balloon Extra Bold"/>
            </a:endParaRPr>
          </a:p>
          <a:p>
            <a:pPr algn="ctr">
              <a:lnSpc>
                <a:spcPts val="4060"/>
              </a:lnSpc>
            </a:pPr>
            <a:r>
              <a:rPr lang="en-US" sz="2900" dirty="0" smtClean="0">
                <a:solidFill>
                  <a:srgbClr val="004AAD"/>
                </a:solidFill>
                <a:latin typeface="Balloon Extra Bold"/>
              </a:rPr>
              <a:t>75 </a:t>
            </a:r>
            <a:r>
              <a:rPr lang="en-US" sz="2900" dirty="0">
                <a:solidFill>
                  <a:srgbClr val="004AAD"/>
                </a:solidFill>
                <a:latin typeface="Balloon Extra Bold"/>
              </a:rPr>
              <a:t>DAKİKA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10240" y="7145448"/>
            <a:ext cx="1553051" cy="55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004AAD"/>
                </a:solidFill>
                <a:latin typeface="Balloon Extra Bold"/>
              </a:rPr>
              <a:t>80 DAKİKA</a:t>
            </a:r>
          </a:p>
        </p:txBody>
      </p:sp>
      <p:sp>
        <p:nvSpPr>
          <p:cNvPr id="19" name="Freeform 19"/>
          <p:cNvSpPr/>
          <p:nvPr/>
        </p:nvSpPr>
        <p:spPr>
          <a:xfrm rot="-157802">
            <a:off x="7849750" y="540688"/>
            <a:ext cx="4721813" cy="2439603"/>
          </a:xfrm>
          <a:custGeom>
            <a:avLst/>
            <a:gdLst/>
            <a:ahLst/>
            <a:cxnLst/>
            <a:rect l="l" t="t" r="r" b="b"/>
            <a:pathLst>
              <a:path w="4721813" h="2439603">
                <a:moveTo>
                  <a:pt x="0" y="0"/>
                </a:moveTo>
                <a:lnTo>
                  <a:pt x="4721813" y="0"/>
                </a:lnTo>
                <a:lnTo>
                  <a:pt x="4721813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59919">
            <a:off x="8292365" y="1247818"/>
            <a:ext cx="3934024" cy="837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sz="4278">
                <a:solidFill>
                  <a:srgbClr val="020202"/>
                </a:solidFill>
                <a:latin typeface="Balloon Extra Bold"/>
              </a:rPr>
              <a:t>SINAV SAATİ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08781">
            <a:off x="2067211" y="-524798"/>
            <a:ext cx="3966938" cy="3966938"/>
          </a:xfrm>
          <a:custGeom>
            <a:avLst/>
            <a:gdLst/>
            <a:ahLst/>
            <a:cxnLst/>
            <a:rect l="l" t="t" r="r" b="b"/>
            <a:pathLst>
              <a:path w="3966938" h="3966938">
                <a:moveTo>
                  <a:pt x="0" y="0"/>
                </a:moveTo>
                <a:lnTo>
                  <a:pt x="3966938" y="0"/>
                </a:lnTo>
                <a:lnTo>
                  <a:pt x="3966938" y="3966938"/>
                </a:lnTo>
                <a:lnTo>
                  <a:pt x="0" y="3966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8781">
            <a:off x="2508709" y="3755514"/>
            <a:ext cx="8266778" cy="8266778"/>
          </a:xfrm>
          <a:custGeom>
            <a:avLst/>
            <a:gdLst/>
            <a:ahLst/>
            <a:cxnLst/>
            <a:rect l="l" t="t" r="r" b="b"/>
            <a:pathLst>
              <a:path w="8266778" h="8266778">
                <a:moveTo>
                  <a:pt x="0" y="0"/>
                </a:moveTo>
                <a:lnTo>
                  <a:pt x="8266778" y="0"/>
                </a:lnTo>
                <a:lnTo>
                  <a:pt x="8266778" y="8266777"/>
                </a:lnTo>
                <a:lnTo>
                  <a:pt x="0" y="826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182887" y="1028700"/>
            <a:ext cx="11105054" cy="1110501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195462">
            <a:off x="-1406252" y="-2327525"/>
            <a:ext cx="4869905" cy="4869905"/>
          </a:xfrm>
          <a:custGeom>
            <a:avLst/>
            <a:gdLst/>
            <a:ahLst/>
            <a:cxnLst/>
            <a:rect l="l" t="t" r="r" b="b"/>
            <a:pathLst>
              <a:path w="4869905" h="4869905">
                <a:moveTo>
                  <a:pt x="0" y="0"/>
                </a:moveTo>
                <a:lnTo>
                  <a:pt x="4869904" y="0"/>
                </a:lnTo>
                <a:lnTo>
                  <a:pt x="4869904" y="4869905"/>
                </a:lnTo>
                <a:lnTo>
                  <a:pt x="0" y="486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08781">
            <a:off x="14428329" y="6880155"/>
            <a:ext cx="5661943" cy="5661943"/>
          </a:xfrm>
          <a:custGeom>
            <a:avLst/>
            <a:gdLst/>
            <a:ahLst/>
            <a:cxnLst/>
            <a:rect l="l" t="t" r="r" b="b"/>
            <a:pathLst>
              <a:path w="5661943" h="5661943">
                <a:moveTo>
                  <a:pt x="0" y="0"/>
                </a:moveTo>
                <a:lnTo>
                  <a:pt x="5661942" y="0"/>
                </a:lnTo>
                <a:lnTo>
                  <a:pt x="5661942" y="5661943"/>
                </a:lnTo>
                <a:lnTo>
                  <a:pt x="0" y="566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59908" y="4346622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28635" y="661117"/>
            <a:ext cx="10931111" cy="213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38"/>
              </a:lnSpc>
            </a:pPr>
            <a:endParaRPr/>
          </a:p>
          <a:p>
            <a:pPr algn="r">
              <a:lnSpc>
                <a:spcPts val="8238"/>
              </a:lnSpc>
            </a:pPr>
            <a:r>
              <a:rPr lang="en-US" sz="8582">
                <a:solidFill>
                  <a:srgbClr val="004AAD"/>
                </a:solidFill>
                <a:latin typeface="Montserrat Bold"/>
              </a:rPr>
              <a:t>SINAVA GİRMEK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95492" y="2827702"/>
            <a:ext cx="9128831" cy="115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40"/>
              </a:lnSpc>
            </a:pPr>
            <a:r>
              <a:rPr lang="en-US" sz="8000">
                <a:solidFill>
                  <a:srgbClr val="404040"/>
                </a:solidFill>
                <a:latin typeface="Montserrat Bold"/>
              </a:rPr>
              <a:t>ZORUNLU DEĞİL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86304" y="4353401"/>
            <a:ext cx="397233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-227">
                <a:solidFill>
                  <a:srgbClr val="FFFFFF"/>
                </a:solidFill>
                <a:latin typeface="Montserrat Classic"/>
              </a:rPr>
              <a:t>2024  LG 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08781">
            <a:off x="12690762" y="9160972"/>
            <a:ext cx="2063893" cy="2063893"/>
          </a:xfrm>
          <a:custGeom>
            <a:avLst/>
            <a:gdLst/>
            <a:ahLst/>
            <a:cxnLst/>
            <a:rect l="l" t="t" r="r" b="b"/>
            <a:pathLst>
              <a:path w="2063893" h="2063893">
                <a:moveTo>
                  <a:pt x="0" y="0"/>
                </a:moveTo>
                <a:lnTo>
                  <a:pt x="2063893" y="0"/>
                </a:lnTo>
                <a:lnTo>
                  <a:pt x="2063893" y="2063893"/>
                </a:lnTo>
                <a:lnTo>
                  <a:pt x="0" y="2063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8781">
            <a:off x="9519161" y="7989179"/>
            <a:ext cx="4011108" cy="4011108"/>
          </a:xfrm>
          <a:custGeom>
            <a:avLst/>
            <a:gdLst/>
            <a:ahLst/>
            <a:cxnLst/>
            <a:rect l="l" t="t" r="r" b="b"/>
            <a:pathLst>
              <a:path w="4011108" h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134673" y="2914628"/>
            <a:ext cx="712081" cy="712081"/>
          </a:xfrm>
          <a:custGeom>
            <a:avLst/>
            <a:gdLst/>
            <a:ahLst/>
            <a:cxnLst/>
            <a:rect l="l" t="t" r="r" b="b"/>
            <a:pathLst>
              <a:path w="712081" h="712081">
                <a:moveTo>
                  <a:pt x="0" y="0"/>
                </a:moveTo>
                <a:lnTo>
                  <a:pt x="712081" y="0"/>
                </a:lnTo>
                <a:lnTo>
                  <a:pt x="712081" y="712081"/>
                </a:lnTo>
                <a:lnTo>
                  <a:pt x="0" y="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134673" y="4948515"/>
            <a:ext cx="712081" cy="712081"/>
          </a:xfrm>
          <a:custGeom>
            <a:avLst/>
            <a:gdLst/>
            <a:ahLst/>
            <a:cxnLst/>
            <a:rect l="l" t="t" r="r" b="b"/>
            <a:pathLst>
              <a:path w="712081" h="712081">
                <a:moveTo>
                  <a:pt x="0" y="0"/>
                </a:moveTo>
                <a:lnTo>
                  <a:pt x="712081" y="0"/>
                </a:lnTo>
                <a:lnTo>
                  <a:pt x="712081" y="712081"/>
                </a:lnTo>
                <a:lnTo>
                  <a:pt x="0" y="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08781">
            <a:off x="11269598" y="-1624930"/>
            <a:ext cx="5307260" cy="5307260"/>
          </a:xfrm>
          <a:custGeom>
            <a:avLst/>
            <a:gdLst/>
            <a:ahLst/>
            <a:cxnLst/>
            <a:rect l="l" t="t" r="r" b="b"/>
            <a:pathLst>
              <a:path w="5307260" h="5307260">
                <a:moveTo>
                  <a:pt x="0" y="0"/>
                </a:moveTo>
                <a:lnTo>
                  <a:pt x="5307260" y="0"/>
                </a:lnTo>
                <a:lnTo>
                  <a:pt x="5307260" y="5307260"/>
                </a:lnTo>
                <a:lnTo>
                  <a:pt x="0" y="530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05070" y="2938918"/>
            <a:ext cx="575563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-199">
                <a:solidFill>
                  <a:srgbClr val="004AAD"/>
                </a:solidFill>
                <a:latin typeface="Montserrat Bold"/>
              </a:rPr>
              <a:t>MERKEZI YERLEŞTIRME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5070" y="4972805"/>
            <a:ext cx="6440076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-199">
                <a:solidFill>
                  <a:srgbClr val="004AAD"/>
                </a:solidFill>
                <a:latin typeface="Montserrat Semi-Bold"/>
              </a:rPr>
              <a:t>YEREL YERLEŞTIRME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05070" y="3598134"/>
            <a:ext cx="8983761" cy="84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Sınavla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öğrenci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alan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okullar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için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en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fazla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>
                <a:solidFill>
                  <a:srgbClr val="6F6E6E"/>
                </a:solidFill>
                <a:latin typeface="Montserrat Classic Bold"/>
              </a:rPr>
              <a:t>10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tane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okul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tercihi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 </a:t>
            </a:r>
            <a:r>
              <a:rPr lang="en-US" sz="2599" spc="-148" dirty="0" err="1">
                <a:solidFill>
                  <a:srgbClr val="6F6E6E"/>
                </a:solidFill>
                <a:latin typeface="Montserrat Classic"/>
              </a:rPr>
              <a:t>yapılabilecek</a:t>
            </a:r>
            <a:r>
              <a:rPr lang="en-US" sz="2599" spc="-148" dirty="0">
                <a:solidFill>
                  <a:srgbClr val="6F6E6E"/>
                </a:solidFill>
                <a:latin typeface="Montserrat Classic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5070" y="5632021"/>
            <a:ext cx="8813961" cy="84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spc="-148">
                <a:solidFill>
                  <a:srgbClr val="6F6E6E"/>
                </a:solidFill>
                <a:latin typeface="Montserrat Classic"/>
              </a:rPr>
              <a:t>Adrese göre yerleştirme yapılan okullar için en fazla 5 okul tercih edilebilecek.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673" y="1478659"/>
            <a:ext cx="500134" cy="59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673" y="4972805"/>
            <a:ext cx="71208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5</a:t>
            </a:r>
          </a:p>
        </p:txBody>
      </p:sp>
      <p:sp>
        <p:nvSpPr>
          <p:cNvPr id="13" name="Freeform 13"/>
          <p:cNvSpPr/>
          <p:nvPr/>
        </p:nvSpPr>
        <p:spPr>
          <a:xfrm rot="7008781">
            <a:off x="13025676" y="-3001794"/>
            <a:ext cx="8195095" cy="8195095"/>
          </a:xfrm>
          <a:custGeom>
            <a:avLst/>
            <a:gdLst/>
            <a:ahLst/>
            <a:cxnLst/>
            <a:rect l="l" t="t" r="r" b="b"/>
            <a:pathLst>
              <a:path w="8195095" h="8195095">
                <a:moveTo>
                  <a:pt x="0" y="0"/>
                </a:moveTo>
                <a:lnTo>
                  <a:pt x="8195095" y="0"/>
                </a:lnTo>
                <a:lnTo>
                  <a:pt x="8195095" y="8195095"/>
                </a:lnTo>
                <a:lnTo>
                  <a:pt x="0" y="8195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134673" y="7308460"/>
            <a:ext cx="712081" cy="712081"/>
          </a:xfrm>
          <a:custGeom>
            <a:avLst/>
            <a:gdLst/>
            <a:ahLst/>
            <a:cxnLst/>
            <a:rect l="l" t="t" r="r" b="b"/>
            <a:pathLst>
              <a:path w="712081" h="712081">
                <a:moveTo>
                  <a:pt x="0" y="0"/>
                </a:moveTo>
                <a:lnTo>
                  <a:pt x="712081" y="0"/>
                </a:lnTo>
                <a:lnTo>
                  <a:pt x="712081" y="712081"/>
                </a:lnTo>
                <a:lnTo>
                  <a:pt x="0" y="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05070" y="7332750"/>
            <a:ext cx="898376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-199">
                <a:solidFill>
                  <a:srgbClr val="004AAD"/>
                </a:solidFill>
                <a:latin typeface="Montserrat Semi-Bold"/>
              </a:rPr>
              <a:t>PANSIYONLU OKULLAR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3811" y="5872491"/>
            <a:ext cx="581858" cy="59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03</a:t>
            </a:r>
          </a:p>
        </p:txBody>
      </p:sp>
      <p:sp>
        <p:nvSpPr>
          <p:cNvPr id="17" name="Freeform 17"/>
          <p:cNvSpPr/>
          <p:nvPr/>
        </p:nvSpPr>
        <p:spPr>
          <a:xfrm rot="-157802">
            <a:off x="4054827" y="-124048"/>
            <a:ext cx="4721813" cy="2439603"/>
          </a:xfrm>
          <a:custGeom>
            <a:avLst/>
            <a:gdLst/>
            <a:ahLst/>
            <a:cxnLst/>
            <a:rect l="l" t="t" r="r" b="b"/>
            <a:pathLst>
              <a:path w="4721813" h="2439603">
                <a:moveTo>
                  <a:pt x="0" y="0"/>
                </a:moveTo>
                <a:lnTo>
                  <a:pt x="4721813" y="0"/>
                </a:lnTo>
                <a:lnTo>
                  <a:pt x="4721813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-559919">
            <a:off x="4644445" y="604132"/>
            <a:ext cx="393402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sz="4278" dirty="0" err="1" smtClean="0">
                <a:solidFill>
                  <a:srgbClr val="020202"/>
                </a:solidFill>
                <a:latin typeface="Balloon Extra Bold"/>
              </a:rPr>
              <a:t>Tercih</a:t>
            </a:r>
            <a:r>
              <a:rPr lang="en-US" sz="4278" dirty="0" smtClean="0">
                <a:solidFill>
                  <a:srgbClr val="020202"/>
                </a:solidFill>
                <a:latin typeface="Balloon Extra Bold"/>
              </a:rPr>
              <a:t> </a:t>
            </a:r>
            <a:r>
              <a:rPr lang="en-US" sz="4278" dirty="0" err="1" smtClean="0">
                <a:solidFill>
                  <a:srgbClr val="020202"/>
                </a:solidFill>
                <a:latin typeface="Balloon Extra Bold"/>
              </a:rPr>
              <a:t>İşlemleri</a:t>
            </a:r>
            <a:endParaRPr lang="en-US" sz="4278" dirty="0">
              <a:solidFill>
                <a:srgbClr val="020202"/>
              </a:solidFill>
              <a:latin typeface="Balloon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34673" y="2938918"/>
            <a:ext cx="71208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1091" y="7901075"/>
            <a:ext cx="7388232" cy="84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spc="-148">
                <a:solidFill>
                  <a:srgbClr val="6F6E6E"/>
                </a:solidFill>
                <a:latin typeface="Montserrat Classic"/>
              </a:rPr>
              <a:t>Pansiyonlu  okullar için en fazla 5 okul tercih edilebilecek.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4673" y="7336092"/>
            <a:ext cx="71208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3403" y="-408503"/>
            <a:ext cx="1749782" cy="11104006"/>
            <a:chOff x="0" y="0"/>
            <a:chExt cx="460848" cy="292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848" cy="2924512"/>
            </a:xfrm>
            <a:custGeom>
              <a:avLst/>
              <a:gdLst/>
              <a:ahLst/>
              <a:cxnLst/>
              <a:rect l="l" t="t" r="r" b="b"/>
              <a:pathLst>
                <a:path w="460848" h="2924512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08781">
            <a:off x="973868" y="2069073"/>
            <a:ext cx="6148853" cy="6148853"/>
          </a:xfrm>
          <a:custGeom>
            <a:avLst/>
            <a:gdLst/>
            <a:ahLst/>
            <a:cxnLst/>
            <a:rect l="l" t="t" r="r" b="b"/>
            <a:pathLst>
              <a:path w="6148853" h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964" y="2391181"/>
            <a:ext cx="5504661" cy="55046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5633" b="-563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7008781">
            <a:off x="16306155" y="7950216"/>
            <a:ext cx="3720858" cy="3720858"/>
          </a:xfrm>
          <a:custGeom>
            <a:avLst/>
            <a:gdLst/>
            <a:ahLst/>
            <a:cxnLst/>
            <a:rect l="l" t="t" r="r" b="b"/>
            <a:pathLst>
              <a:path w="3720858" h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08781">
            <a:off x="14095197" y="7776101"/>
            <a:ext cx="4201605" cy="4201605"/>
          </a:xfrm>
          <a:custGeom>
            <a:avLst/>
            <a:gdLst/>
            <a:ahLst/>
            <a:cxnLst/>
            <a:rect l="l" t="t" r="r" b="b"/>
            <a:pathLst>
              <a:path w="4201605" h="4201605">
                <a:moveTo>
                  <a:pt x="0" y="0"/>
                </a:moveTo>
                <a:lnTo>
                  <a:pt x="4201605" y="0"/>
                </a:lnTo>
                <a:lnTo>
                  <a:pt x="4201605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08781">
            <a:off x="14956605" y="-710740"/>
            <a:ext cx="1274967" cy="1274967"/>
          </a:xfrm>
          <a:custGeom>
            <a:avLst/>
            <a:gdLst/>
            <a:ahLst/>
            <a:cxnLst/>
            <a:rect l="l" t="t" r="r" b="b"/>
            <a:pathLst>
              <a:path w="1274967" h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08781">
            <a:off x="13208676" y="-1035267"/>
            <a:ext cx="2285290" cy="2285290"/>
          </a:xfrm>
          <a:custGeom>
            <a:avLst/>
            <a:gdLst/>
            <a:ahLst/>
            <a:cxnLst/>
            <a:rect l="l" t="t" r="r" b="b"/>
            <a:pathLst>
              <a:path w="2285290" h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7802">
            <a:off x="7092807" y="-301453"/>
            <a:ext cx="4721813" cy="2439603"/>
          </a:xfrm>
          <a:custGeom>
            <a:avLst/>
            <a:gdLst/>
            <a:ahLst/>
            <a:cxnLst/>
            <a:rect l="l" t="t" r="r" b="b"/>
            <a:pathLst>
              <a:path w="4721813" h="2439603">
                <a:moveTo>
                  <a:pt x="0" y="0"/>
                </a:moveTo>
                <a:lnTo>
                  <a:pt x="4721812" y="0"/>
                </a:lnTo>
                <a:lnTo>
                  <a:pt x="4721812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06479" y="2901903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515368" y="2937956"/>
            <a:ext cx="908912" cy="821615"/>
            <a:chOff x="0" y="0"/>
            <a:chExt cx="239384" cy="2163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384" cy="216392"/>
            </a:xfrm>
            <a:custGeom>
              <a:avLst/>
              <a:gdLst/>
              <a:ahLst/>
              <a:cxnLst/>
              <a:rect l="l" t="t" r="r" b="b"/>
              <a:pathLst>
                <a:path w="239384" h="216392">
                  <a:moveTo>
                    <a:pt x="0" y="0"/>
                  </a:moveTo>
                  <a:lnTo>
                    <a:pt x="239384" y="0"/>
                  </a:lnTo>
                  <a:lnTo>
                    <a:pt x="239384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306479" y="4062323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543418" y="4098375"/>
            <a:ext cx="880862" cy="821615"/>
            <a:chOff x="0" y="0"/>
            <a:chExt cx="231997" cy="2163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306479" y="5143500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543418" y="5179552"/>
            <a:ext cx="880862" cy="821615"/>
            <a:chOff x="0" y="0"/>
            <a:chExt cx="231997" cy="21639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306479" y="6227719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7543418" y="6263772"/>
            <a:ext cx="880862" cy="821615"/>
            <a:chOff x="0" y="0"/>
            <a:chExt cx="231997" cy="2163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7306479" y="7340514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7543418" y="7376566"/>
            <a:ext cx="880862" cy="821615"/>
            <a:chOff x="0" y="0"/>
            <a:chExt cx="231997" cy="21639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7320789" y="8462833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0" y="0"/>
                </a:lnTo>
                <a:lnTo>
                  <a:pt x="9661830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7557728" y="8498885"/>
            <a:ext cx="880862" cy="821615"/>
            <a:chOff x="0" y="0"/>
            <a:chExt cx="231997" cy="21639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 rot="-559919">
            <a:off x="7628412" y="226854"/>
            <a:ext cx="3934024" cy="142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2"/>
              </a:lnSpc>
            </a:pPr>
            <a:r>
              <a:rPr lang="en-US" sz="3478">
                <a:solidFill>
                  <a:srgbClr val="FFFFFF"/>
                </a:solidFill>
                <a:latin typeface="Balloon Extra Bold"/>
              </a:rPr>
              <a:t>merkezİ yerleştİrme nasıl olacak?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50824" y="3025231"/>
            <a:ext cx="3017282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200" dirty="0" err="1">
                <a:solidFill>
                  <a:srgbClr val="020202"/>
                </a:solidFill>
                <a:latin typeface="DejaVu Serif Bold"/>
              </a:rPr>
              <a:t>Sınav</a:t>
            </a:r>
            <a:r>
              <a:rPr lang="en-US" sz="32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200" dirty="0" err="1" smtClean="0">
                <a:solidFill>
                  <a:srgbClr val="020202"/>
                </a:solidFill>
                <a:latin typeface="DejaVu Serif Bold"/>
              </a:rPr>
              <a:t>Puanı</a:t>
            </a:r>
            <a:endParaRPr lang="en-US" sz="3200" dirty="0">
              <a:solidFill>
                <a:srgbClr val="020202"/>
              </a:solidFill>
              <a:latin typeface="DejaVu Serif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667467" y="4185650"/>
            <a:ext cx="640127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200" dirty="0" err="1">
                <a:solidFill>
                  <a:srgbClr val="020202"/>
                </a:solidFill>
                <a:latin typeface="DejaVu Serif Bold"/>
              </a:rPr>
              <a:t>Ortaöğretim</a:t>
            </a:r>
            <a:r>
              <a:rPr lang="en-US" sz="32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020202"/>
                </a:solidFill>
                <a:latin typeface="DejaVu Serif Bold"/>
              </a:rPr>
              <a:t>Başarı</a:t>
            </a:r>
            <a:r>
              <a:rPr lang="en-US" sz="32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200" dirty="0" err="1" smtClean="0">
                <a:solidFill>
                  <a:srgbClr val="020202"/>
                </a:solidFill>
                <a:latin typeface="DejaVu Serif Bold"/>
              </a:rPr>
              <a:t>Puanı</a:t>
            </a:r>
            <a:endParaRPr lang="en-US" sz="3200" dirty="0">
              <a:solidFill>
                <a:srgbClr val="020202"/>
              </a:solidFill>
              <a:latin typeface="DejaVu Serif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8520108" y="5298942"/>
            <a:ext cx="5963960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20202"/>
                </a:solidFill>
                <a:latin typeface="DejaVu Serif Bold"/>
              </a:rPr>
              <a:t>Yıl</a:t>
            </a:r>
            <a:r>
              <a:rPr lang="en-US" sz="25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2500" dirty="0" err="1">
                <a:solidFill>
                  <a:srgbClr val="020202"/>
                </a:solidFill>
                <a:latin typeface="DejaVu Serif Bold"/>
              </a:rPr>
              <a:t>Sonu</a:t>
            </a:r>
            <a:r>
              <a:rPr lang="en-US" sz="25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2500" dirty="0" err="1">
                <a:solidFill>
                  <a:srgbClr val="020202"/>
                </a:solidFill>
                <a:latin typeface="DejaVu Serif Bold"/>
              </a:rPr>
              <a:t>Başarı</a:t>
            </a:r>
            <a:r>
              <a:rPr lang="en-US" sz="25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2500" dirty="0" err="1">
                <a:solidFill>
                  <a:srgbClr val="020202"/>
                </a:solidFill>
                <a:latin typeface="DejaVu Serif Bold"/>
              </a:rPr>
              <a:t>Puanı</a:t>
            </a:r>
            <a:r>
              <a:rPr lang="en-US" sz="25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2500" dirty="0" err="1">
                <a:solidFill>
                  <a:srgbClr val="020202"/>
                </a:solidFill>
                <a:latin typeface="DejaVu Serif Bold"/>
              </a:rPr>
              <a:t>Üstünlüğü</a:t>
            </a:r>
            <a:r>
              <a:rPr lang="en-US" sz="2500" dirty="0">
                <a:solidFill>
                  <a:srgbClr val="020202"/>
                </a:solidFill>
                <a:latin typeface="DejaVu Serif Bold"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67467" y="6351047"/>
            <a:ext cx="6921937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200" dirty="0">
                <a:solidFill>
                  <a:srgbClr val="020202"/>
                </a:solidFill>
                <a:latin typeface="DejaVu Serif Bold"/>
              </a:rPr>
              <a:t>8. </a:t>
            </a:r>
            <a:r>
              <a:rPr lang="en-US" sz="3200" dirty="0" err="1">
                <a:solidFill>
                  <a:srgbClr val="020202"/>
                </a:solidFill>
                <a:latin typeface="DejaVu Serif Bold"/>
              </a:rPr>
              <a:t>Sınıf</a:t>
            </a:r>
            <a:r>
              <a:rPr lang="en-US" sz="32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020202"/>
                </a:solidFill>
                <a:latin typeface="DejaVu Serif Bold"/>
              </a:rPr>
              <a:t>Özürsüz</a:t>
            </a:r>
            <a:r>
              <a:rPr lang="en-US" sz="32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020202"/>
                </a:solidFill>
                <a:latin typeface="DejaVu Serif Bold"/>
              </a:rPr>
              <a:t>Devamsızlık</a:t>
            </a:r>
            <a:endParaRPr lang="en-US" sz="3200" dirty="0">
              <a:solidFill>
                <a:srgbClr val="020202"/>
              </a:solidFill>
              <a:latin typeface="DejaVu Serif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460299" y="7463841"/>
            <a:ext cx="3798332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Tercih önceliği,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351338" y="5443996"/>
            <a:ext cx="2631281" cy="25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1480" dirty="0">
                <a:solidFill>
                  <a:srgbClr val="020202"/>
                </a:solidFill>
                <a:latin typeface="DejaVu Serif Bold"/>
              </a:rPr>
              <a:t> (</a:t>
            </a:r>
            <a:r>
              <a:rPr lang="en-US" sz="1480" dirty="0" err="1">
                <a:solidFill>
                  <a:srgbClr val="020202"/>
                </a:solidFill>
                <a:latin typeface="DejaVu Serif Bold"/>
              </a:rPr>
              <a:t>sırasıyla</a:t>
            </a:r>
            <a:r>
              <a:rPr lang="en-US" sz="1480" dirty="0">
                <a:solidFill>
                  <a:srgbClr val="020202"/>
                </a:solidFill>
                <a:latin typeface="DejaVu Serif Bold"/>
              </a:rPr>
              <a:t> 8,7 </a:t>
            </a:r>
            <a:r>
              <a:rPr lang="en-US" sz="1480" dirty="0" err="1">
                <a:solidFill>
                  <a:srgbClr val="020202"/>
                </a:solidFill>
                <a:latin typeface="DejaVu Serif Bold"/>
              </a:rPr>
              <a:t>ve</a:t>
            </a:r>
            <a:r>
              <a:rPr lang="en-US" sz="1480" dirty="0">
                <a:solidFill>
                  <a:srgbClr val="020202"/>
                </a:solidFill>
                <a:latin typeface="DejaVu Serif Bold"/>
              </a:rPr>
              <a:t> 6. </a:t>
            </a:r>
            <a:r>
              <a:rPr lang="en-US" sz="1480" dirty="0" err="1">
                <a:solidFill>
                  <a:srgbClr val="020202"/>
                </a:solidFill>
                <a:latin typeface="DejaVu Serif Bold"/>
              </a:rPr>
              <a:t>Sınıf</a:t>
            </a:r>
            <a:r>
              <a:rPr lang="en-US" sz="1480" dirty="0">
                <a:solidFill>
                  <a:srgbClr val="020202"/>
                </a:solidFill>
                <a:latin typeface="DejaVu Serif Bold"/>
              </a:rPr>
              <a:t>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504782" y="8577133"/>
            <a:ext cx="7381756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020202"/>
                </a:solidFill>
                <a:latin typeface="DejaVu Serif Bold"/>
              </a:rPr>
              <a:t>Öğrencinin</a:t>
            </a:r>
            <a:r>
              <a:rPr lang="en-US" sz="34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400" dirty="0" err="1">
                <a:solidFill>
                  <a:srgbClr val="020202"/>
                </a:solidFill>
                <a:latin typeface="DejaVu Serif Bold"/>
              </a:rPr>
              <a:t>Yaşı</a:t>
            </a:r>
            <a:r>
              <a:rPr lang="en-US" sz="3400" dirty="0">
                <a:solidFill>
                  <a:srgbClr val="020202"/>
                </a:solidFill>
                <a:latin typeface="DejaVu Serif Bold"/>
              </a:rPr>
              <a:t> (</a:t>
            </a:r>
            <a:r>
              <a:rPr lang="en-US" sz="3400" dirty="0" err="1">
                <a:solidFill>
                  <a:srgbClr val="020202"/>
                </a:solidFill>
                <a:latin typeface="DejaVu Serif Bold"/>
              </a:rPr>
              <a:t>küçük</a:t>
            </a:r>
            <a:r>
              <a:rPr lang="en-US" sz="3400" dirty="0">
                <a:solidFill>
                  <a:srgbClr val="020202"/>
                </a:solidFill>
                <a:latin typeface="DejaVu Serif Bold"/>
              </a:rPr>
              <a:t> </a:t>
            </a:r>
            <a:r>
              <a:rPr lang="en-US" sz="3400" dirty="0" err="1">
                <a:solidFill>
                  <a:srgbClr val="020202"/>
                </a:solidFill>
                <a:latin typeface="DejaVu Serif Bold"/>
              </a:rPr>
              <a:t>olana</a:t>
            </a:r>
            <a:r>
              <a:rPr lang="en-US" sz="3400" dirty="0">
                <a:solidFill>
                  <a:srgbClr val="020202"/>
                </a:solidFill>
                <a:latin typeface="DejaVu Serif Bold"/>
              </a:rPr>
              <a:t>)</a:t>
            </a:r>
          </a:p>
          <a:p>
            <a:pPr algn="ctr">
              <a:lnSpc>
                <a:spcPts val="4760"/>
              </a:lnSpc>
            </a:pPr>
            <a:endParaRPr lang="en-US" sz="3400" dirty="0">
              <a:solidFill>
                <a:srgbClr val="020202"/>
              </a:solidFill>
              <a:latin typeface="DejaVu Serif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843975" y="3044778"/>
            <a:ext cx="251698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821649" y="4203677"/>
            <a:ext cx="353020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824804" y="5286091"/>
            <a:ext cx="346710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882160" y="6400816"/>
            <a:ext cx="341948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"/>
              </a:rPr>
              <a:t>4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824804" y="7481457"/>
            <a:ext cx="346710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881001" y="8642842"/>
            <a:ext cx="335637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3403" y="-408503"/>
            <a:ext cx="1749782" cy="11104006"/>
            <a:chOff x="0" y="0"/>
            <a:chExt cx="460848" cy="292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848" cy="2924512"/>
            </a:xfrm>
            <a:custGeom>
              <a:avLst/>
              <a:gdLst/>
              <a:ahLst/>
              <a:cxnLst/>
              <a:rect l="l" t="t" r="r" b="b"/>
              <a:pathLst>
                <a:path w="460848" h="2924512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08781">
            <a:off x="941061" y="1974610"/>
            <a:ext cx="6148853" cy="6148853"/>
          </a:xfrm>
          <a:custGeom>
            <a:avLst/>
            <a:gdLst/>
            <a:ahLst/>
            <a:cxnLst/>
            <a:rect l="l" t="t" r="r" b="b"/>
            <a:pathLst>
              <a:path w="6148853" h="6148853">
                <a:moveTo>
                  <a:pt x="0" y="0"/>
                </a:moveTo>
                <a:lnTo>
                  <a:pt x="6148853" y="0"/>
                </a:lnTo>
                <a:lnTo>
                  <a:pt x="6148853" y="6148853"/>
                </a:lnTo>
                <a:lnTo>
                  <a:pt x="0" y="6148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964" y="2391181"/>
            <a:ext cx="5504661" cy="55046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1882" r="-3188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7008781">
            <a:off x="16306155" y="7950216"/>
            <a:ext cx="3720858" cy="3720858"/>
          </a:xfrm>
          <a:custGeom>
            <a:avLst/>
            <a:gdLst/>
            <a:ahLst/>
            <a:cxnLst/>
            <a:rect l="l" t="t" r="r" b="b"/>
            <a:pathLst>
              <a:path w="3720858" h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08781">
            <a:off x="14095197" y="7776101"/>
            <a:ext cx="4201605" cy="4201605"/>
          </a:xfrm>
          <a:custGeom>
            <a:avLst/>
            <a:gdLst/>
            <a:ahLst/>
            <a:cxnLst/>
            <a:rect l="l" t="t" r="r" b="b"/>
            <a:pathLst>
              <a:path w="4201605" h="4201605">
                <a:moveTo>
                  <a:pt x="0" y="0"/>
                </a:moveTo>
                <a:lnTo>
                  <a:pt x="4201605" y="0"/>
                </a:lnTo>
                <a:lnTo>
                  <a:pt x="4201605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08781">
            <a:off x="14956605" y="-710740"/>
            <a:ext cx="1274967" cy="1274967"/>
          </a:xfrm>
          <a:custGeom>
            <a:avLst/>
            <a:gdLst/>
            <a:ahLst/>
            <a:cxnLst/>
            <a:rect l="l" t="t" r="r" b="b"/>
            <a:pathLst>
              <a:path w="1274967" h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08781">
            <a:off x="13208676" y="-1035267"/>
            <a:ext cx="2285290" cy="2285290"/>
          </a:xfrm>
          <a:custGeom>
            <a:avLst/>
            <a:gdLst/>
            <a:ahLst/>
            <a:cxnLst/>
            <a:rect l="l" t="t" r="r" b="b"/>
            <a:pathLst>
              <a:path w="2285290" h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7802">
            <a:off x="7518972" y="305305"/>
            <a:ext cx="4721813" cy="2439603"/>
          </a:xfrm>
          <a:custGeom>
            <a:avLst/>
            <a:gdLst/>
            <a:ahLst/>
            <a:cxnLst/>
            <a:rect l="l" t="t" r="r" b="b"/>
            <a:pathLst>
              <a:path w="4721813" h="2439603">
                <a:moveTo>
                  <a:pt x="0" y="0"/>
                </a:moveTo>
                <a:lnTo>
                  <a:pt x="4721813" y="0"/>
                </a:lnTo>
                <a:lnTo>
                  <a:pt x="4721813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28547" y="3531685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437436" y="3567738"/>
            <a:ext cx="908912" cy="821615"/>
            <a:chOff x="0" y="0"/>
            <a:chExt cx="239384" cy="2163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384" cy="216392"/>
            </a:xfrm>
            <a:custGeom>
              <a:avLst/>
              <a:gdLst/>
              <a:ahLst/>
              <a:cxnLst/>
              <a:rect l="l" t="t" r="r" b="b"/>
              <a:pathLst>
                <a:path w="239384" h="216392">
                  <a:moveTo>
                    <a:pt x="0" y="0"/>
                  </a:moveTo>
                  <a:lnTo>
                    <a:pt x="239384" y="0"/>
                  </a:lnTo>
                  <a:lnTo>
                    <a:pt x="239384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228547" y="4692105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465486" y="4728157"/>
            <a:ext cx="880862" cy="821615"/>
            <a:chOff x="0" y="0"/>
            <a:chExt cx="231997" cy="2163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228547" y="5773282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465486" y="5809335"/>
            <a:ext cx="880862" cy="821615"/>
            <a:chOff x="0" y="0"/>
            <a:chExt cx="231997" cy="21639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228547" y="6857502"/>
            <a:ext cx="9661831" cy="893719"/>
          </a:xfrm>
          <a:custGeom>
            <a:avLst/>
            <a:gdLst/>
            <a:ahLst/>
            <a:cxnLst/>
            <a:rect l="l" t="t" r="r" b="b"/>
            <a:pathLst>
              <a:path w="9661831" h="893719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7465486" y="6893554"/>
            <a:ext cx="880862" cy="821615"/>
            <a:chOff x="0" y="0"/>
            <a:chExt cx="231997" cy="2163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1997" cy="216392"/>
            </a:xfrm>
            <a:custGeom>
              <a:avLst/>
              <a:gdLst/>
              <a:ahLst/>
              <a:cxnLst/>
              <a:rect l="l" t="t" r="r" b="b"/>
              <a:pathLst>
                <a:path w="231997" h="216392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 rot="-559919">
            <a:off x="8095414" y="906857"/>
            <a:ext cx="3934024" cy="979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2"/>
              </a:lnSpc>
            </a:pPr>
            <a:r>
              <a:rPr lang="en-US" sz="3478">
                <a:solidFill>
                  <a:srgbClr val="FFFFFF"/>
                </a:solidFill>
                <a:latin typeface="Balloon Extra Bold"/>
              </a:rPr>
              <a:t>yerel yerleştİrme nasıl olacak?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577391" y="3655013"/>
            <a:ext cx="3408283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İkamet Adresi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589536" y="4815432"/>
            <a:ext cx="6401276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Ortaöğretim Başarı Puanı,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88143" y="7064650"/>
            <a:ext cx="5785247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20202"/>
                </a:solidFill>
                <a:latin typeface="DejaVu Serif Bold"/>
              </a:rPr>
              <a:t>Yıl Sonu Baarı Puanı Üstünlüğü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24706" y="5867538"/>
            <a:ext cx="6921937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8. Sınıf Özürsüz Devamsızlık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273406" y="7149564"/>
            <a:ext cx="2631281" cy="25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1480">
                <a:solidFill>
                  <a:srgbClr val="020202"/>
                </a:solidFill>
                <a:latin typeface="DejaVu Serif Bold"/>
              </a:rPr>
              <a:t> (sırasıyla 8,7 ve 6. Sınıf)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723504" y="3718733"/>
            <a:ext cx="251698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43717" y="4833459"/>
            <a:ext cx="353020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46872" y="5915873"/>
            <a:ext cx="346710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3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804228" y="7030599"/>
            <a:ext cx="341948" cy="75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"/>
              </a:rPr>
              <a:t>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08781">
            <a:off x="3264309" y="7417076"/>
            <a:ext cx="5203099" cy="5203099"/>
          </a:xfrm>
          <a:custGeom>
            <a:avLst/>
            <a:gdLst/>
            <a:ahLst/>
            <a:cxnLst/>
            <a:rect l="l" t="t" r="r" b="b"/>
            <a:pathLst>
              <a:path w="5203099" h="5203099">
                <a:moveTo>
                  <a:pt x="0" y="0"/>
                </a:moveTo>
                <a:lnTo>
                  <a:pt x="5203099" y="0"/>
                </a:lnTo>
                <a:lnTo>
                  <a:pt x="5203099" y="5203099"/>
                </a:lnTo>
                <a:lnTo>
                  <a:pt x="0" y="5203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8781">
            <a:off x="14920313" y="-2258592"/>
            <a:ext cx="4361840" cy="4361840"/>
          </a:xfrm>
          <a:custGeom>
            <a:avLst/>
            <a:gdLst/>
            <a:ahLst/>
            <a:cxnLst/>
            <a:rect l="l" t="t" r="r" b="b"/>
            <a:pathLst>
              <a:path w="4361840" h="4361840">
                <a:moveTo>
                  <a:pt x="0" y="0"/>
                </a:moveTo>
                <a:lnTo>
                  <a:pt x="4361840" y="0"/>
                </a:lnTo>
                <a:lnTo>
                  <a:pt x="4361840" y="4361840"/>
                </a:lnTo>
                <a:lnTo>
                  <a:pt x="0" y="436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19767" y="6613945"/>
            <a:ext cx="7400110" cy="2327671"/>
          </a:xfrm>
          <a:custGeom>
            <a:avLst/>
            <a:gdLst/>
            <a:ahLst/>
            <a:cxnLst/>
            <a:rect l="l" t="t" r="r" b="b"/>
            <a:pathLst>
              <a:path w="7400110" h="2327671">
                <a:moveTo>
                  <a:pt x="7400111" y="0"/>
                </a:moveTo>
                <a:lnTo>
                  <a:pt x="0" y="0"/>
                </a:lnTo>
                <a:lnTo>
                  <a:pt x="0" y="2327671"/>
                </a:lnTo>
                <a:lnTo>
                  <a:pt x="7400111" y="2327671"/>
                </a:lnTo>
                <a:lnTo>
                  <a:pt x="74001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866204" y="3092246"/>
            <a:ext cx="8826971" cy="882693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4906" b="-2490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7008781">
            <a:off x="12328480" y="-2462702"/>
            <a:ext cx="4925403" cy="4925403"/>
          </a:xfrm>
          <a:custGeom>
            <a:avLst/>
            <a:gdLst/>
            <a:ahLst/>
            <a:cxnLst/>
            <a:rect l="l" t="t" r="r" b="b"/>
            <a:pathLst>
              <a:path w="4925403" h="4925403">
                <a:moveTo>
                  <a:pt x="0" y="0"/>
                </a:moveTo>
                <a:lnTo>
                  <a:pt x="4925404" y="0"/>
                </a:lnTo>
                <a:lnTo>
                  <a:pt x="4925404" y="4925404"/>
                </a:lnTo>
                <a:lnTo>
                  <a:pt x="0" y="49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8808497" y="7384901"/>
            <a:ext cx="1227357" cy="1227357"/>
          </a:xfrm>
          <a:custGeom>
            <a:avLst/>
            <a:gdLst/>
            <a:ahLst/>
            <a:cxnLst/>
            <a:rect l="l" t="t" r="r" b="b"/>
            <a:pathLst>
              <a:path w="1227357" h="1227357">
                <a:moveTo>
                  <a:pt x="0" y="0"/>
                </a:moveTo>
                <a:lnTo>
                  <a:pt x="1227356" y="0"/>
                </a:lnTo>
                <a:lnTo>
                  <a:pt x="1227356" y="1227356"/>
                </a:lnTo>
                <a:lnTo>
                  <a:pt x="0" y="1227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627849" y="7397450"/>
            <a:ext cx="1227357" cy="1227357"/>
          </a:xfrm>
          <a:custGeom>
            <a:avLst/>
            <a:gdLst/>
            <a:ahLst/>
            <a:cxnLst/>
            <a:rect l="l" t="t" r="r" b="b"/>
            <a:pathLst>
              <a:path w="1227357" h="1227357">
                <a:moveTo>
                  <a:pt x="0" y="0"/>
                </a:moveTo>
                <a:lnTo>
                  <a:pt x="1227357" y="0"/>
                </a:lnTo>
                <a:lnTo>
                  <a:pt x="1227357" y="1227356"/>
                </a:lnTo>
                <a:lnTo>
                  <a:pt x="0" y="1227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50218" y="2520390"/>
            <a:ext cx="658278" cy="500292"/>
          </a:xfrm>
          <a:custGeom>
            <a:avLst/>
            <a:gdLst/>
            <a:ahLst/>
            <a:cxnLst/>
            <a:rect l="l" t="t" r="r" b="b"/>
            <a:pathLst>
              <a:path w="658278" h="500292">
                <a:moveTo>
                  <a:pt x="0" y="0"/>
                </a:moveTo>
                <a:lnTo>
                  <a:pt x="658279" y="0"/>
                </a:lnTo>
                <a:lnTo>
                  <a:pt x="658279" y="500292"/>
                </a:lnTo>
                <a:lnTo>
                  <a:pt x="0" y="500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958027"/>
            <a:ext cx="12218053" cy="88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81" spc="-218">
                <a:solidFill>
                  <a:srgbClr val="404040"/>
                </a:solidFill>
                <a:latin typeface="Montserrat Bold"/>
              </a:rPr>
              <a:t>GÜZEL SANATLAR VE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3763" y="1883332"/>
            <a:ext cx="6511436" cy="88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81" spc="-218">
                <a:solidFill>
                  <a:srgbClr val="004AAD"/>
                </a:solidFill>
                <a:latin typeface="Montserrat Bold"/>
              </a:rPr>
              <a:t>SPOR LISELERI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12727" y="7530640"/>
            <a:ext cx="1497293" cy="61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2027" spc="-115">
                <a:solidFill>
                  <a:srgbClr val="FFFFFF"/>
                </a:solidFill>
                <a:latin typeface="Montserrat Bold"/>
              </a:rPr>
              <a:t>Yetenek Sınavı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43954" y="7496189"/>
            <a:ext cx="1739628" cy="72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56" spc="-134">
                <a:solidFill>
                  <a:srgbClr val="FFFFFF"/>
                </a:solidFill>
                <a:latin typeface="Montserrat Semi-Bold"/>
              </a:rPr>
              <a:t>OBP</a:t>
            </a:r>
          </a:p>
          <a:p>
            <a:pPr algn="ctr">
              <a:lnSpc>
                <a:spcPts val="2874"/>
              </a:lnSpc>
            </a:pPr>
            <a:r>
              <a:rPr lang="en-US" sz="2356" spc="-134">
                <a:solidFill>
                  <a:srgbClr val="FFFFFF"/>
                </a:solidFill>
                <a:latin typeface="Montserrat Semi-Bold"/>
              </a:rPr>
              <a:t> Puanı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76824" y="2793905"/>
            <a:ext cx="8339012" cy="342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8"/>
              </a:lnSpc>
            </a:pPr>
            <a:r>
              <a:rPr lang="en-US" sz="4474" spc="-255">
                <a:solidFill>
                  <a:srgbClr val="404040"/>
                </a:solidFill>
                <a:latin typeface="Montserrat Semi-Bold"/>
              </a:rPr>
              <a:t>Güzel sanatlar ve spor liselerine başvuru ve yerleştirme işlemleri Haziran-Temmuz aylarında yapılacak.</a:t>
            </a:r>
          </a:p>
          <a:p>
            <a:pPr>
              <a:lnSpc>
                <a:spcPts val="5458"/>
              </a:lnSpc>
            </a:pPr>
            <a:endParaRPr lang="en-US" sz="4474" spc="-255">
              <a:solidFill>
                <a:srgbClr val="404040"/>
              </a:solidFill>
              <a:latin typeface="Montserrat Semi-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205489" y="9341666"/>
            <a:ext cx="9881682" cy="66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  <a:spcBef>
                <a:spcPct val="0"/>
              </a:spcBef>
            </a:pPr>
            <a:r>
              <a:rPr lang="en-US" sz="2200" spc="-125">
                <a:solidFill>
                  <a:srgbClr val="004AAD"/>
                </a:solidFill>
                <a:latin typeface="Montserrat Semi-Bold"/>
              </a:rPr>
              <a:t>Öğrencilerin Yetenek Sınavı (%70) ve OBP (Öğretim Başarı Puanı %30) kriterlerine yerleştirme yapılacak.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76824" y="7490306"/>
            <a:ext cx="842998" cy="50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</a:pPr>
            <a:r>
              <a:rPr lang="en-US" sz="2912" dirty="0">
                <a:solidFill>
                  <a:srgbClr val="000000"/>
                </a:solidFill>
                <a:latin typeface="Arimo Bold"/>
              </a:rPr>
              <a:t>% 70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20028" y="7490306"/>
            <a:ext cx="842998" cy="50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</a:pPr>
            <a:r>
              <a:rPr lang="en-US" sz="2912" dirty="0">
                <a:solidFill>
                  <a:srgbClr val="000000"/>
                </a:solidFill>
                <a:latin typeface="Arimo Bold"/>
              </a:rPr>
              <a:t>% 30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80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80323" y="5035443"/>
            <a:ext cx="10127355" cy="127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>
                <a:solidFill>
                  <a:srgbClr val="FFFFFF"/>
                </a:solidFill>
                <a:latin typeface="Montserrat Bold"/>
              </a:rPr>
              <a:t>TEŞEKKÜRLER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80323" y="2476500"/>
            <a:ext cx="10127355" cy="192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3"/>
              </a:lnSpc>
            </a:pPr>
            <a:r>
              <a:rPr lang="tr-TR" sz="7784" dirty="0" smtClean="0">
                <a:solidFill>
                  <a:srgbClr val="FFFFFF"/>
                </a:solidFill>
                <a:latin typeface="Montserrat Bold"/>
              </a:rPr>
              <a:t>ZAMAN AYIRDIĞINIZ</a:t>
            </a:r>
            <a:r>
              <a:rPr lang="en-US" sz="7784" dirty="0" smtClean="0">
                <a:solidFill>
                  <a:srgbClr val="FFFFFF"/>
                </a:solidFill>
                <a:latin typeface="Montserrat Bold"/>
              </a:rPr>
              <a:t> </a:t>
            </a:r>
            <a:r>
              <a:rPr lang="tr-TR" sz="7784" dirty="0">
                <a:solidFill>
                  <a:srgbClr val="FFFFFF"/>
                </a:solidFill>
                <a:latin typeface="Montserrat Bold"/>
              </a:rPr>
              <a:t>İ</a:t>
            </a:r>
            <a:r>
              <a:rPr lang="en-US" sz="7784" dirty="0" smtClean="0">
                <a:solidFill>
                  <a:srgbClr val="FFFFFF"/>
                </a:solidFill>
                <a:latin typeface="Montserrat Bold"/>
              </a:rPr>
              <a:t>Ç</a:t>
            </a:r>
            <a:r>
              <a:rPr lang="tr-TR" sz="7784" dirty="0" smtClean="0">
                <a:solidFill>
                  <a:srgbClr val="FFFFFF"/>
                </a:solidFill>
                <a:latin typeface="Montserrat Bold"/>
              </a:rPr>
              <a:t>İ</a:t>
            </a:r>
            <a:r>
              <a:rPr lang="en-US" sz="7784" dirty="0" smtClean="0">
                <a:solidFill>
                  <a:srgbClr val="FFFFFF"/>
                </a:solidFill>
                <a:latin typeface="Montserrat Bold"/>
              </a:rPr>
              <a:t>N</a:t>
            </a:r>
            <a:endParaRPr lang="en-US" sz="7784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6" name="Group 6"/>
          <p:cNvGrpSpPr/>
          <p:nvPr/>
        </p:nvGrpSpPr>
        <p:grpSpPr>
          <a:xfrm rot="5400000">
            <a:off x="9056673" y="1675780"/>
            <a:ext cx="174654" cy="9665047"/>
            <a:chOff x="0" y="0"/>
            <a:chExt cx="45999" cy="25455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99" cy="2545527"/>
            </a:xfrm>
            <a:custGeom>
              <a:avLst/>
              <a:gdLst/>
              <a:ahLst/>
              <a:cxnLst/>
              <a:rect l="l" t="t" r="r" b="b"/>
              <a:pathLst>
                <a:path w="45999" h="2545527">
                  <a:moveTo>
                    <a:pt x="0" y="0"/>
                  </a:moveTo>
                  <a:lnTo>
                    <a:pt x="45999" y="0"/>
                  </a:lnTo>
                  <a:lnTo>
                    <a:pt x="45999" y="2545527"/>
                  </a:lnTo>
                  <a:lnTo>
                    <a:pt x="0" y="25455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79387">
            <a:off x="2841437" y="-1740714"/>
            <a:ext cx="17898815" cy="17898815"/>
          </a:xfrm>
          <a:custGeom>
            <a:avLst/>
            <a:gdLst/>
            <a:ahLst/>
            <a:cxnLst/>
            <a:rect l="l" t="t" r="r" b="b"/>
            <a:pathLst>
              <a:path w="17898815" h="17898815">
                <a:moveTo>
                  <a:pt x="0" y="0"/>
                </a:moveTo>
                <a:lnTo>
                  <a:pt x="17898815" y="0"/>
                </a:lnTo>
                <a:lnTo>
                  <a:pt x="17898815" y="17898815"/>
                </a:lnTo>
                <a:lnTo>
                  <a:pt x="0" y="17898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3171" y="3742624"/>
            <a:ext cx="5251897" cy="2344209"/>
            <a:chOff x="0" y="0"/>
            <a:chExt cx="910486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0486" cy="406400"/>
            </a:xfrm>
            <a:custGeom>
              <a:avLst/>
              <a:gdLst/>
              <a:ahLst/>
              <a:cxnLst/>
              <a:rect l="l" t="t" r="r" b="b"/>
              <a:pathLst>
                <a:path w="910486" h="406400">
                  <a:moveTo>
                    <a:pt x="0" y="0"/>
                  </a:moveTo>
                  <a:lnTo>
                    <a:pt x="707286" y="0"/>
                  </a:lnTo>
                  <a:lnTo>
                    <a:pt x="910486" y="203200"/>
                  </a:lnTo>
                  <a:lnTo>
                    <a:pt x="70728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0124" y="6717071"/>
            <a:ext cx="5100705" cy="2269506"/>
            <a:chOff x="0" y="0"/>
            <a:chExt cx="913382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3382" cy="406400"/>
            </a:xfrm>
            <a:custGeom>
              <a:avLst/>
              <a:gdLst/>
              <a:ahLst/>
              <a:cxnLst/>
              <a:rect l="l" t="t" r="r" b="b"/>
              <a:pathLst>
                <a:path w="913382" h="406400">
                  <a:moveTo>
                    <a:pt x="0" y="0"/>
                  </a:moveTo>
                  <a:lnTo>
                    <a:pt x="710182" y="0"/>
                  </a:lnTo>
                  <a:lnTo>
                    <a:pt x="913382" y="203200"/>
                  </a:lnTo>
                  <a:lnTo>
                    <a:pt x="710182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535168" y="928451"/>
            <a:ext cx="7448264" cy="7419169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665" r="-2466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2926200" y="214147"/>
            <a:ext cx="10608968" cy="2095271"/>
          </a:xfrm>
          <a:custGeom>
            <a:avLst/>
            <a:gdLst/>
            <a:ahLst/>
            <a:cxnLst/>
            <a:rect l="l" t="t" r="r" b="b"/>
            <a:pathLst>
              <a:path w="10608968" h="2095271">
                <a:moveTo>
                  <a:pt x="0" y="0"/>
                </a:moveTo>
                <a:lnTo>
                  <a:pt x="10608968" y="0"/>
                </a:lnTo>
                <a:lnTo>
                  <a:pt x="10608968" y="2095271"/>
                </a:lnTo>
                <a:lnTo>
                  <a:pt x="0" y="2095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649809" y="4264860"/>
            <a:ext cx="6755472" cy="165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9"/>
              </a:lnSpc>
            </a:pPr>
            <a:r>
              <a:rPr lang="en-US" sz="6582">
                <a:solidFill>
                  <a:srgbClr val="FFDE59"/>
                </a:solidFill>
                <a:latin typeface="Montserrat Bold"/>
              </a:rPr>
              <a:t>PROJE OKULLARI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49809" y="7494332"/>
            <a:ext cx="6755472" cy="85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9"/>
              </a:lnSpc>
            </a:pPr>
            <a:r>
              <a:rPr lang="en-US" sz="6582">
                <a:solidFill>
                  <a:srgbClr val="FFDE59"/>
                </a:solidFill>
                <a:latin typeface="Montserrat Bold"/>
              </a:rPr>
              <a:t>DIĞER LISELER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0128" y="4148973"/>
            <a:ext cx="4217985" cy="1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5"/>
              </a:lnSpc>
            </a:pPr>
            <a:r>
              <a:rPr lang="en-US" sz="4204">
                <a:solidFill>
                  <a:srgbClr val="004AAD"/>
                </a:solidFill>
                <a:latin typeface="Montserrat Classic"/>
              </a:rPr>
              <a:t>Merkezi Yerleştirme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50363" y="399399"/>
            <a:ext cx="8642404" cy="144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8"/>
              </a:lnSpc>
            </a:pPr>
            <a:r>
              <a:rPr lang="en-US" sz="4521">
                <a:solidFill>
                  <a:srgbClr val="000000"/>
                </a:solidFill>
                <a:latin typeface="Alyssum"/>
              </a:rPr>
              <a:t>LİSELERE YERLEŞTİRME </a:t>
            </a:r>
            <a:r>
              <a:rPr lang="en-US" sz="4521">
                <a:solidFill>
                  <a:srgbClr val="004AAD"/>
                </a:solidFill>
                <a:latin typeface="Alyssum"/>
              </a:rPr>
              <a:t>NASIL YAPILACAK?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1484" y="7122968"/>
            <a:ext cx="4217985" cy="150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5"/>
              </a:lnSpc>
            </a:pPr>
            <a:r>
              <a:rPr lang="en-US" sz="4304">
                <a:solidFill>
                  <a:srgbClr val="004AAD"/>
                </a:solidFill>
                <a:latin typeface="Montserrat Classic"/>
              </a:rPr>
              <a:t>Yerel</a:t>
            </a:r>
          </a:p>
          <a:p>
            <a:pPr algn="ctr">
              <a:lnSpc>
                <a:spcPts val="6025"/>
              </a:lnSpc>
            </a:pPr>
            <a:r>
              <a:rPr lang="en-US" sz="4304">
                <a:solidFill>
                  <a:srgbClr val="004AAD"/>
                </a:solidFill>
                <a:latin typeface="Montserrat Classic"/>
              </a:rPr>
              <a:t>Yerleştirme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27519" y="4536425"/>
            <a:ext cx="4010827" cy="4936403"/>
            <a:chOff x="0" y="0"/>
            <a:chExt cx="6604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38446" y="4536425"/>
            <a:ext cx="4010827" cy="4936403"/>
            <a:chOff x="0" y="0"/>
            <a:chExt cx="6604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49373" y="4536425"/>
            <a:ext cx="4010827" cy="4936403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611693" y="3921962"/>
            <a:ext cx="9064615" cy="1021829"/>
          </a:xfrm>
          <a:custGeom>
            <a:avLst/>
            <a:gdLst/>
            <a:ahLst/>
            <a:cxnLst/>
            <a:rect l="l" t="t" r="r" b="b"/>
            <a:pathLst>
              <a:path w="9064615" h="1021829">
                <a:moveTo>
                  <a:pt x="0" y="0"/>
                </a:moveTo>
                <a:lnTo>
                  <a:pt x="9064614" y="0"/>
                </a:lnTo>
                <a:lnTo>
                  <a:pt x="9064614" y="1021829"/>
                </a:lnTo>
                <a:lnTo>
                  <a:pt x="0" y="1021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2327379" y="2427322"/>
            <a:ext cx="4011108" cy="4011108"/>
          </a:xfrm>
          <a:custGeom>
            <a:avLst/>
            <a:gdLst/>
            <a:ahLst/>
            <a:cxnLst/>
            <a:rect l="l" t="t" r="r" b="b"/>
            <a:pathLst>
              <a:path w="4011108" h="4011108">
                <a:moveTo>
                  <a:pt x="0" y="0"/>
                </a:moveTo>
                <a:lnTo>
                  <a:pt x="4011107" y="0"/>
                </a:lnTo>
                <a:lnTo>
                  <a:pt x="4011107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7138446" y="2427322"/>
            <a:ext cx="4011108" cy="4011108"/>
          </a:xfrm>
          <a:custGeom>
            <a:avLst/>
            <a:gdLst/>
            <a:ahLst/>
            <a:cxnLst/>
            <a:rect l="l" t="t" r="r" b="b"/>
            <a:pathLst>
              <a:path w="4011108" h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949654" y="2427322"/>
            <a:ext cx="4011108" cy="4011108"/>
          </a:xfrm>
          <a:custGeom>
            <a:avLst/>
            <a:gdLst/>
            <a:ahLst/>
            <a:cxnLst/>
            <a:rect l="l" t="t" r="r" b="b"/>
            <a:pathLst>
              <a:path w="4011108" h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890727" y="3576004"/>
            <a:ext cx="2884412" cy="162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696" spc="-267">
                <a:solidFill>
                  <a:srgbClr val="FFFFFF"/>
                </a:solidFill>
                <a:latin typeface="Montserrat Semi-Bold"/>
              </a:rPr>
              <a:t>FEN LİSELERİ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55450" y="6647980"/>
            <a:ext cx="3578121" cy="173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-142">
                <a:solidFill>
                  <a:srgbClr val="404040"/>
                </a:solidFill>
                <a:latin typeface="Montserrat Semi-Bold"/>
              </a:rPr>
              <a:t>Tüm Fen Liselerine merkezi sınava puanına göre yerleştirme yapılmaktadır.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69238" y="3482597"/>
            <a:ext cx="2149524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Semi-Bold"/>
              </a:rPr>
              <a:t>SOSYAL BILIMLERLISESI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77304" y="3481964"/>
            <a:ext cx="3080316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Semi-Bold"/>
              </a:rPr>
              <a:t>PROJE UYGULAYAN OKULLAR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07695" y="587766"/>
            <a:ext cx="9119241" cy="71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920" spc="-177">
                <a:solidFill>
                  <a:srgbClr val="404040"/>
                </a:solidFill>
                <a:latin typeface="Montserrat Bold"/>
              </a:rPr>
              <a:t>MERKEZI YERLEŞTIRME İLE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07695" y="1328120"/>
            <a:ext cx="9703579" cy="84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5787" spc="-179">
                <a:solidFill>
                  <a:srgbClr val="004AAD"/>
                </a:solidFill>
                <a:latin typeface="Montserrat Bold"/>
              </a:rPr>
              <a:t>ÖĞRENCİ ALAN OKULLAR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54799" y="6629293"/>
            <a:ext cx="3578121" cy="217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-142">
                <a:solidFill>
                  <a:srgbClr val="404040"/>
                </a:solidFill>
                <a:latin typeface="Montserrat Semi-Bold"/>
              </a:rPr>
              <a:t>Tüm Sosyal Bilimler Liselerine merkezi sınava puanına göre yerleştirme yapılmaktadır.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73504" y="6390805"/>
            <a:ext cx="3526166" cy="278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spc="-131">
                <a:solidFill>
                  <a:srgbClr val="404040"/>
                </a:solidFill>
                <a:latin typeface="Montserrat Semi-Bold"/>
              </a:rPr>
              <a:t>Proje kapsamına  alınan Anadolu Liseleri, Meslek Liseleri ve Anadolu İmam Hatip Liselerine de merkezi sınav puanına göre yerleştirme yapılmaktadır.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3504" y="4733439"/>
            <a:ext cx="2433740" cy="2995373"/>
            <a:chOff x="0" y="0"/>
            <a:chExt cx="6604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72739" y="4733439"/>
            <a:ext cx="2433740" cy="2995373"/>
            <a:chOff x="0" y="0"/>
            <a:chExt cx="6604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91974" y="4733439"/>
            <a:ext cx="2433740" cy="2995373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839524" y="4360587"/>
            <a:ext cx="5500341" cy="620038"/>
          </a:xfrm>
          <a:custGeom>
            <a:avLst/>
            <a:gdLst/>
            <a:ahLst/>
            <a:cxnLst/>
            <a:rect l="l" t="t" r="r" b="b"/>
            <a:pathLst>
              <a:path w="5500341" h="620038">
                <a:moveTo>
                  <a:pt x="0" y="0"/>
                </a:moveTo>
                <a:lnTo>
                  <a:pt x="5500341" y="0"/>
                </a:lnTo>
                <a:lnTo>
                  <a:pt x="5500341" y="620038"/>
                </a:lnTo>
                <a:lnTo>
                  <a:pt x="0" y="620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2453419" y="3453651"/>
            <a:ext cx="2433910" cy="2433910"/>
          </a:xfrm>
          <a:custGeom>
            <a:avLst/>
            <a:gdLst/>
            <a:ahLst/>
            <a:cxnLst/>
            <a:rect l="l" t="t" r="r" b="b"/>
            <a:pathLst>
              <a:path w="2433910" h="2433910">
                <a:moveTo>
                  <a:pt x="0" y="0"/>
                </a:moveTo>
                <a:lnTo>
                  <a:pt x="2433910" y="0"/>
                </a:lnTo>
                <a:lnTo>
                  <a:pt x="2433910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5372739" y="3453651"/>
            <a:ext cx="2433910" cy="2433910"/>
          </a:xfrm>
          <a:custGeom>
            <a:avLst/>
            <a:gdLst/>
            <a:ahLst/>
            <a:cxnLst/>
            <a:rect l="l" t="t" r="r" b="b"/>
            <a:pathLst>
              <a:path w="2433910" h="2433910">
                <a:moveTo>
                  <a:pt x="0" y="0"/>
                </a:moveTo>
                <a:lnTo>
                  <a:pt x="2433911" y="0"/>
                </a:lnTo>
                <a:lnTo>
                  <a:pt x="2433911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67315" y="4360587"/>
            <a:ext cx="5500341" cy="620038"/>
          </a:xfrm>
          <a:custGeom>
            <a:avLst/>
            <a:gdLst/>
            <a:ahLst/>
            <a:cxnLst/>
            <a:rect l="l" t="t" r="r" b="b"/>
            <a:pathLst>
              <a:path w="5500341" h="620038">
                <a:moveTo>
                  <a:pt x="0" y="0"/>
                </a:moveTo>
                <a:lnTo>
                  <a:pt x="5500341" y="0"/>
                </a:lnTo>
                <a:lnTo>
                  <a:pt x="5500341" y="620038"/>
                </a:lnTo>
                <a:lnTo>
                  <a:pt x="0" y="620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8292144" y="3453651"/>
            <a:ext cx="2433910" cy="2433910"/>
          </a:xfrm>
          <a:custGeom>
            <a:avLst/>
            <a:gdLst/>
            <a:ahLst/>
            <a:cxnLst/>
            <a:rect l="l" t="t" r="r" b="b"/>
            <a:pathLst>
              <a:path w="2433910" h="2433910">
                <a:moveTo>
                  <a:pt x="0" y="0"/>
                </a:moveTo>
                <a:lnTo>
                  <a:pt x="2433911" y="0"/>
                </a:lnTo>
                <a:lnTo>
                  <a:pt x="2433911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500531" y="4733439"/>
            <a:ext cx="2433740" cy="2995373"/>
            <a:chOff x="0" y="0"/>
            <a:chExt cx="6604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19766" y="4733439"/>
            <a:ext cx="2433740" cy="2995373"/>
            <a:chOff x="0" y="0"/>
            <a:chExt cx="6604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0800000">
            <a:off x="11500531" y="3453651"/>
            <a:ext cx="2433910" cy="2433910"/>
          </a:xfrm>
          <a:custGeom>
            <a:avLst/>
            <a:gdLst/>
            <a:ahLst/>
            <a:cxnLst/>
            <a:rect l="l" t="t" r="r" b="b"/>
            <a:pathLst>
              <a:path w="2433910" h="2433910">
                <a:moveTo>
                  <a:pt x="0" y="0"/>
                </a:moveTo>
                <a:lnTo>
                  <a:pt x="2433910" y="0"/>
                </a:lnTo>
                <a:lnTo>
                  <a:pt x="2433910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0800000">
            <a:off x="14419936" y="3453651"/>
            <a:ext cx="2433910" cy="2433910"/>
          </a:xfrm>
          <a:custGeom>
            <a:avLst/>
            <a:gdLst/>
            <a:ahLst/>
            <a:cxnLst/>
            <a:rect l="l" t="t" r="r" b="b"/>
            <a:pathLst>
              <a:path w="2433910" h="2433910">
                <a:moveTo>
                  <a:pt x="0" y="0"/>
                </a:moveTo>
                <a:lnTo>
                  <a:pt x="2433910" y="0"/>
                </a:lnTo>
                <a:lnTo>
                  <a:pt x="2433910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392086" y="2051017"/>
            <a:ext cx="7315200" cy="1250234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0" y="0"/>
                </a:moveTo>
                <a:lnTo>
                  <a:pt x="7315200" y="0"/>
                </a:lnTo>
                <a:lnTo>
                  <a:pt x="7315200" y="1250234"/>
                </a:lnTo>
                <a:lnTo>
                  <a:pt x="0" y="1250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172073" y="-1391041"/>
            <a:ext cx="3625492" cy="3625492"/>
          </a:xfrm>
          <a:custGeom>
            <a:avLst/>
            <a:gdLst/>
            <a:ahLst/>
            <a:cxnLst/>
            <a:rect l="l" t="t" r="r" b="b"/>
            <a:pathLst>
              <a:path w="3625492" h="3625492">
                <a:moveTo>
                  <a:pt x="0" y="0"/>
                </a:moveTo>
                <a:lnTo>
                  <a:pt x="3625492" y="0"/>
                </a:lnTo>
                <a:lnTo>
                  <a:pt x="3625492" y="3625492"/>
                </a:lnTo>
                <a:lnTo>
                  <a:pt x="0" y="3625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858098" y="6724326"/>
            <a:ext cx="4429902" cy="4462356"/>
          </a:xfrm>
          <a:custGeom>
            <a:avLst/>
            <a:gdLst/>
            <a:ahLst/>
            <a:cxnLst/>
            <a:rect l="l" t="t" r="r" b="b"/>
            <a:pathLst>
              <a:path w="4429902" h="4462356">
                <a:moveTo>
                  <a:pt x="0" y="0"/>
                </a:moveTo>
                <a:lnTo>
                  <a:pt x="4429902" y="0"/>
                </a:lnTo>
                <a:lnTo>
                  <a:pt x="4429902" y="4462355"/>
                </a:lnTo>
                <a:lnTo>
                  <a:pt x="0" y="4462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594949" y="4261029"/>
            <a:ext cx="2091990" cy="77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49" spc="-128">
                <a:solidFill>
                  <a:srgbClr val="FFFFFF"/>
                </a:solidFill>
                <a:latin typeface="Montserrat Semi-Bold"/>
              </a:rPr>
              <a:t>SINAV BAŞVURULARI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52490" y="6005513"/>
            <a:ext cx="2171177" cy="106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>
                <a:solidFill>
                  <a:srgbClr val="404040"/>
                </a:solidFill>
                <a:latin typeface="Montserrat Semi-Bold"/>
              </a:rPr>
              <a:t>Sınav Başvuruları MEB tarafından otomatik yapılmaktadır.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37537" y="4086816"/>
            <a:ext cx="1304315" cy="132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523" spc="-143">
                <a:solidFill>
                  <a:srgbClr val="FFFFFF"/>
                </a:solidFill>
                <a:latin typeface="Montserrat Semi-Bold"/>
              </a:rPr>
              <a:t>SINAV GIRIŞ BELGESI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401944" y="3914943"/>
            <a:ext cx="2323770" cy="91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640" spc="-150">
                <a:solidFill>
                  <a:srgbClr val="FFFFFF"/>
                </a:solidFill>
                <a:latin typeface="Montserrat Semi-Bold"/>
              </a:rPr>
              <a:t>SINAV</a:t>
            </a:r>
          </a:p>
          <a:p>
            <a:pPr algn="ctr">
              <a:lnSpc>
                <a:spcPts val="3696"/>
              </a:lnSpc>
            </a:pPr>
            <a:r>
              <a:rPr lang="en-US" sz="2640" spc="-150">
                <a:solidFill>
                  <a:srgbClr val="FFFFFF"/>
                </a:solidFill>
                <a:latin typeface="Montserrat Semi-Bold"/>
              </a:rPr>
              <a:t> TARIHI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51096" y="946990"/>
            <a:ext cx="5138978" cy="128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</a:pPr>
            <a:r>
              <a:rPr lang="en-US" sz="8907" spc="-320">
                <a:solidFill>
                  <a:srgbClr val="404040"/>
                </a:solidFill>
                <a:latin typeface="Montserrat Bold"/>
              </a:rPr>
              <a:t>SINAV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47928" y="1344798"/>
            <a:ext cx="3869713" cy="84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5787" spc="-179">
                <a:solidFill>
                  <a:srgbClr val="38B6FF"/>
                </a:solidFill>
                <a:latin typeface="Montserrat Bold"/>
              </a:rPr>
              <a:t>TAKVIMI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434997" y="6193025"/>
            <a:ext cx="2171177" cy="53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 spc="-86">
                <a:solidFill>
                  <a:srgbClr val="404040"/>
                </a:solidFill>
                <a:latin typeface="Montserrat Semi-Bold"/>
              </a:rPr>
              <a:t>Sınavdan bir hafta önce yayımlanmaktadır.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707286" y="4032302"/>
            <a:ext cx="2020230" cy="111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spc="-121">
                <a:solidFill>
                  <a:srgbClr val="FFFFFF"/>
                </a:solidFill>
                <a:latin typeface="Montserrat Semi-Bold"/>
              </a:rPr>
              <a:t>SINAV SONUÇLARININ AÇIKLANMASI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751715" y="4220143"/>
            <a:ext cx="1869113" cy="73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spc="-121">
                <a:solidFill>
                  <a:srgbClr val="FFFFFF"/>
                </a:solidFill>
                <a:latin typeface="Montserrat Semi-Bold"/>
              </a:rPr>
              <a:t>TERCIH İŞLEMLERI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563914" y="6159263"/>
            <a:ext cx="2171177" cy="77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2216" spc="-126">
                <a:solidFill>
                  <a:srgbClr val="404040"/>
                </a:solidFill>
                <a:latin typeface="Montserrat Semi-Bold"/>
              </a:rPr>
              <a:t>Haziran Ayının</a:t>
            </a:r>
          </a:p>
          <a:p>
            <a:pPr algn="ctr">
              <a:lnSpc>
                <a:spcPts val="3103"/>
              </a:lnSpc>
            </a:pPr>
            <a:r>
              <a:rPr lang="en-US" sz="2216" spc="-126">
                <a:solidFill>
                  <a:srgbClr val="404040"/>
                </a:solidFill>
                <a:latin typeface="Montserrat Semi-Bold"/>
              </a:rPr>
              <a:t> Sonu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68721" y="6519647"/>
            <a:ext cx="2171177" cy="32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3"/>
              </a:lnSpc>
            </a:pPr>
            <a:r>
              <a:rPr lang="en-US" sz="1916" spc="-109">
                <a:solidFill>
                  <a:srgbClr val="404040"/>
                </a:solidFill>
                <a:latin typeface="Montserrat Bold"/>
              </a:rPr>
              <a:t>02 HAziran 2024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45018" y="6212291"/>
            <a:ext cx="2171177" cy="26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 spc="-86">
                <a:solidFill>
                  <a:srgbClr val="404040"/>
                </a:solidFill>
                <a:latin typeface="Montserrat Semi-Bold"/>
              </a:rPr>
              <a:t>Muhtemel Sınav Tarihi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620071" y="6159263"/>
            <a:ext cx="2171177" cy="38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2216" spc="-126">
                <a:solidFill>
                  <a:srgbClr val="404040"/>
                </a:solidFill>
                <a:latin typeface="Montserrat Bold"/>
              </a:rPr>
              <a:t>Temmuz Ayı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3403" y="-408503"/>
            <a:ext cx="1749782" cy="11104006"/>
            <a:chOff x="0" y="0"/>
            <a:chExt cx="460848" cy="2924512"/>
          </a:xfrm>
        </p:grpSpPr>
        <p:sp>
          <p:nvSpPr>
            <p:cNvPr id="3" name="Freeform 3">
              <a:hlinkClick r:id="rId2" tooltip="https://www.rehberlikservisim.com/2023/04/lgs-ders-calisma-takip-cizelgesi/"/>
            </p:cNvPr>
            <p:cNvSpPr/>
            <p:nvPr/>
          </p:nvSpPr>
          <p:spPr>
            <a:xfrm>
              <a:off x="0" y="0"/>
              <a:ext cx="460848" cy="2924512"/>
            </a:xfrm>
            <a:custGeom>
              <a:avLst/>
              <a:gdLst/>
              <a:ahLst/>
              <a:cxnLst/>
              <a:rect l="l" t="t" r="r" b="b"/>
              <a:pathLst>
                <a:path w="460848" h="2924512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08781">
            <a:off x="973868" y="2069073"/>
            <a:ext cx="6148853" cy="6148853"/>
          </a:xfrm>
          <a:custGeom>
            <a:avLst/>
            <a:gdLst/>
            <a:ahLst/>
            <a:cxnLst/>
            <a:rect l="l" t="t" r="r" b="b"/>
            <a:pathLst>
              <a:path w="6148853" h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964" y="2391181"/>
            <a:ext cx="5504661" cy="55046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7070" r="-2707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7008781">
            <a:off x="16306155" y="7950216"/>
            <a:ext cx="3720858" cy="3720858"/>
          </a:xfrm>
          <a:custGeom>
            <a:avLst/>
            <a:gdLst/>
            <a:ahLst/>
            <a:cxnLst/>
            <a:rect l="l" t="t" r="r" b="b"/>
            <a:pathLst>
              <a:path w="3720858" h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08781">
            <a:off x="16608297" y="6913613"/>
            <a:ext cx="4201605" cy="4201605"/>
          </a:xfrm>
          <a:custGeom>
            <a:avLst/>
            <a:gdLst/>
            <a:ahLst/>
            <a:cxnLst/>
            <a:rect l="l" t="t" r="r" b="b"/>
            <a:pathLst>
              <a:path w="4201605" h="4201605">
                <a:moveTo>
                  <a:pt x="0" y="0"/>
                </a:moveTo>
                <a:lnTo>
                  <a:pt x="4201604" y="0"/>
                </a:lnTo>
                <a:lnTo>
                  <a:pt x="4201604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08781">
            <a:off x="14956605" y="-710740"/>
            <a:ext cx="1274967" cy="1274967"/>
          </a:xfrm>
          <a:custGeom>
            <a:avLst/>
            <a:gdLst/>
            <a:ahLst/>
            <a:cxnLst/>
            <a:rect l="l" t="t" r="r" b="b"/>
            <a:pathLst>
              <a:path w="1274967" h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08781">
            <a:off x="13208676" y="-1035267"/>
            <a:ext cx="2285290" cy="2285290"/>
          </a:xfrm>
          <a:custGeom>
            <a:avLst/>
            <a:gdLst/>
            <a:ahLst/>
            <a:cxnLst/>
            <a:rect l="l" t="t" r="r" b="b"/>
            <a:pathLst>
              <a:path w="2285290" h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7802">
            <a:off x="7082000" y="50364"/>
            <a:ext cx="5452729" cy="2817243"/>
          </a:xfrm>
          <a:custGeom>
            <a:avLst/>
            <a:gdLst/>
            <a:ahLst/>
            <a:cxnLst/>
            <a:rect l="l" t="t" r="r" b="b"/>
            <a:pathLst>
              <a:path w="5452729" h="2817243">
                <a:moveTo>
                  <a:pt x="0" y="0"/>
                </a:moveTo>
                <a:lnTo>
                  <a:pt x="5452730" y="0"/>
                </a:lnTo>
                <a:lnTo>
                  <a:pt x="5452730" y="2817244"/>
                </a:lnTo>
                <a:lnTo>
                  <a:pt x="0" y="2817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7297236" y="5367514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642767" y="7136172"/>
            <a:ext cx="1621394" cy="116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u="sng" spc="-290">
                <a:solidFill>
                  <a:srgbClr val="FFFFFF"/>
                </a:solidFill>
                <a:latin typeface="Montserrat Bold"/>
              </a:rPr>
              <a:t>50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62083" y="4123226"/>
            <a:ext cx="8841494" cy="105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7666" spc="-276">
                <a:solidFill>
                  <a:srgbClr val="004AAD"/>
                </a:solidFill>
                <a:latin typeface="Montserrat Bold"/>
              </a:rPr>
              <a:t>SÖZEL OTURUM</a:t>
            </a:r>
          </a:p>
        </p:txBody>
      </p:sp>
      <p:sp>
        <p:nvSpPr>
          <p:cNvPr id="16" name="TextBox 16"/>
          <p:cNvSpPr txBox="1"/>
          <p:nvPr/>
        </p:nvSpPr>
        <p:spPr>
          <a:xfrm rot="-559919">
            <a:off x="7676903" y="562817"/>
            <a:ext cx="4821982" cy="160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1"/>
              </a:lnSpc>
            </a:pPr>
            <a:r>
              <a:rPr lang="en-US" sz="4244">
                <a:solidFill>
                  <a:srgbClr val="020202"/>
                </a:solidFill>
                <a:latin typeface="Balloon Extra Bold"/>
              </a:rPr>
              <a:t>sınav süresİ ve soru sayısı</a:t>
            </a:r>
          </a:p>
        </p:txBody>
      </p:sp>
      <p:sp>
        <p:nvSpPr>
          <p:cNvPr id="17" name="Freeform 17"/>
          <p:cNvSpPr/>
          <p:nvPr/>
        </p:nvSpPr>
        <p:spPr>
          <a:xfrm rot="-10800000">
            <a:off x="12299065" y="5367514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848690" y="7340850"/>
            <a:ext cx="1818289" cy="116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u="sng" spc="-290">
                <a:solidFill>
                  <a:srgbClr val="FFFFFF"/>
                </a:solidFill>
                <a:latin typeface="Montserrat Bold"/>
              </a:rPr>
              <a:t>75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75800" y="8533086"/>
            <a:ext cx="146458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Dakİka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1557" y="8320996"/>
            <a:ext cx="112680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soru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3403" y="-408503"/>
            <a:ext cx="1749782" cy="11104006"/>
            <a:chOff x="0" y="0"/>
            <a:chExt cx="460848" cy="2924512"/>
          </a:xfrm>
        </p:grpSpPr>
        <p:sp>
          <p:nvSpPr>
            <p:cNvPr id="3" name="Freeform 3">
              <a:hlinkClick r:id="rId2" tooltip="https://www.rehberlikservisim.com/2023/04/lgs-ders-calisma-takip-cizelgesi/"/>
            </p:cNvPr>
            <p:cNvSpPr/>
            <p:nvPr/>
          </p:nvSpPr>
          <p:spPr>
            <a:xfrm>
              <a:off x="0" y="0"/>
              <a:ext cx="460848" cy="2924512"/>
            </a:xfrm>
            <a:custGeom>
              <a:avLst/>
              <a:gdLst/>
              <a:ahLst/>
              <a:cxnLst/>
              <a:rect l="l" t="t" r="r" b="b"/>
              <a:pathLst>
                <a:path w="460848" h="2924512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08781">
            <a:off x="973868" y="2069073"/>
            <a:ext cx="6148853" cy="6148853"/>
          </a:xfrm>
          <a:custGeom>
            <a:avLst/>
            <a:gdLst/>
            <a:ahLst/>
            <a:cxnLst/>
            <a:rect l="l" t="t" r="r" b="b"/>
            <a:pathLst>
              <a:path w="6148853" h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964" y="2391181"/>
            <a:ext cx="5504661" cy="55046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7070" r="-2707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7008781">
            <a:off x="16306155" y="7950216"/>
            <a:ext cx="3720858" cy="3720858"/>
          </a:xfrm>
          <a:custGeom>
            <a:avLst/>
            <a:gdLst/>
            <a:ahLst/>
            <a:cxnLst/>
            <a:rect l="l" t="t" r="r" b="b"/>
            <a:pathLst>
              <a:path w="3720858" h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08781">
            <a:off x="16608297" y="6913613"/>
            <a:ext cx="4201605" cy="4201605"/>
          </a:xfrm>
          <a:custGeom>
            <a:avLst/>
            <a:gdLst/>
            <a:ahLst/>
            <a:cxnLst/>
            <a:rect l="l" t="t" r="r" b="b"/>
            <a:pathLst>
              <a:path w="4201605" h="4201605">
                <a:moveTo>
                  <a:pt x="0" y="0"/>
                </a:moveTo>
                <a:lnTo>
                  <a:pt x="4201604" y="0"/>
                </a:lnTo>
                <a:lnTo>
                  <a:pt x="4201604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008781">
            <a:off x="14956605" y="-710740"/>
            <a:ext cx="1274967" cy="1274967"/>
          </a:xfrm>
          <a:custGeom>
            <a:avLst/>
            <a:gdLst/>
            <a:ahLst/>
            <a:cxnLst/>
            <a:rect l="l" t="t" r="r" b="b"/>
            <a:pathLst>
              <a:path w="1274967" h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08781">
            <a:off x="13208676" y="-1035267"/>
            <a:ext cx="2285290" cy="2285290"/>
          </a:xfrm>
          <a:custGeom>
            <a:avLst/>
            <a:gdLst/>
            <a:ahLst/>
            <a:cxnLst/>
            <a:rect l="l" t="t" r="r" b="b"/>
            <a:pathLst>
              <a:path w="2285290" h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7802">
            <a:off x="7082000" y="50364"/>
            <a:ext cx="5452729" cy="2817243"/>
          </a:xfrm>
          <a:custGeom>
            <a:avLst/>
            <a:gdLst/>
            <a:ahLst/>
            <a:cxnLst/>
            <a:rect l="l" t="t" r="r" b="b"/>
            <a:pathLst>
              <a:path w="5452729" h="2817243">
                <a:moveTo>
                  <a:pt x="0" y="0"/>
                </a:moveTo>
                <a:lnTo>
                  <a:pt x="5452730" y="0"/>
                </a:lnTo>
                <a:lnTo>
                  <a:pt x="5452730" y="2817244"/>
                </a:lnTo>
                <a:lnTo>
                  <a:pt x="0" y="2817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7297236" y="5367514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642767" y="7136172"/>
            <a:ext cx="1621394" cy="116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u="sng" spc="-290">
                <a:solidFill>
                  <a:srgbClr val="FFFFFF"/>
                </a:solidFill>
                <a:latin typeface="Montserrat Bold"/>
              </a:rPr>
              <a:t>40</a:t>
            </a:r>
          </a:p>
        </p:txBody>
      </p:sp>
      <p:sp>
        <p:nvSpPr>
          <p:cNvPr id="15" name="TextBox 15"/>
          <p:cNvSpPr txBox="1"/>
          <p:nvPr/>
        </p:nvSpPr>
        <p:spPr>
          <a:xfrm rot="-559919">
            <a:off x="7676903" y="562817"/>
            <a:ext cx="4821982" cy="160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1"/>
              </a:lnSpc>
            </a:pPr>
            <a:r>
              <a:rPr lang="en-US" sz="4244">
                <a:solidFill>
                  <a:srgbClr val="020202"/>
                </a:solidFill>
                <a:latin typeface="Balloon Extra Bold"/>
              </a:rPr>
              <a:t>sınav süresİ ve soru sayısı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78983" y="3920343"/>
            <a:ext cx="8512151" cy="99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0"/>
              </a:lnSpc>
            </a:pPr>
            <a:r>
              <a:rPr lang="en-US" sz="7266" spc="-261">
                <a:solidFill>
                  <a:srgbClr val="004AAD"/>
                </a:solidFill>
                <a:latin typeface="Montserrat Bold"/>
              </a:rPr>
              <a:t>SAYISAL OTURUM</a:t>
            </a:r>
          </a:p>
        </p:txBody>
      </p:sp>
      <p:sp>
        <p:nvSpPr>
          <p:cNvPr id="17" name="Freeform 17"/>
          <p:cNvSpPr/>
          <p:nvPr/>
        </p:nvSpPr>
        <p:spPr>
          <a:xfrm rot="-10800000">
            <a:off x="12346076" y="5367514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848690" y="7340850"/>
            <a:ext cx="1818289" cy="116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u="sng" spc="-290">
                <a:solidFill>
                  <a:srgbClr val="FFFFFF"/>
                </a:solidFill>
                <a:latin typeface="Montserrat Bold"/>
              </a:rPr>
              <a:t>80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75800" y="8533086"/>
            <a:ext cx="146458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Dakİka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1557" y="8320996"/>
            <a:ext cx="112680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soru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08781">
            <a:off x="3551965" y="8372112"/>
            <a:ext cx="2063893" cy="2063893"/>
          </a:xfrm>
          <a:custGeom>
            <a:avLst/>
            <a:gdLst/>
            <a:ahLst/>
            <a:cxnLst/>
            <a:rect l="l" t="t" r="r" b="b"/>
            <a:pathLst>
              <a:path w="2063893" h="2063893">
                <a:moveTo>
                  <a:pt x="0" y="0"/>
                </a:moveTo>
                <a:lnTo>
                  <a:pt x="2063893" y="0"/>
                </a:lnTo>
                <a:lnTo>
                  <a:pt x="2063893" y="2063893"/>
                </a:lnTo>
                <a:lnTo>
                  <a:pt x="0" y="2063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8781">
            <a:off x="680691" y="8281446"/>
            <a:ext cx="4011108" cy="4011108"/>
          </a:xfrm>
          <a:custGeom>
            <a:avLst/>
            <a:gdLst/>
            <a:ahLst/>
            <a:cxnLst/>
            <a:rect l="l" t="t" r="r" b="b"/>
            <a:pathLst>
              <a:path w="4011108" h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08781">
            <a:off x="11425475" y="-3375239"/>
            <a:ext cx="5307260" cy="5307260"/>
          </a:xfrm>
          <a:custGeom>
            <a:avLst/>
            <a:gdLst/>
            <a:ahLst/>
            <a:cxnLst/>
            <a:rect l="l" t="t" r="r" b="b"/>
            <a:pathLst>
              <a:path w="5307260" h="5307260">
                <a:moveTo>
                  <a:pt x="0" y="0"/>
                </a:moveTo>
                <a:lnTo>
                  <a:pt x="5307260" y="0"/>
                </a:lnTo>
                <a:lnTo>
                  <a:pt x="5307260" y="5307260"/>
                </a:lnTo>
                <a:lnTo>
                  <a:pt x="0" y="530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08781">
            <a:off x="13245422" y="-4275455"/>
            <a:ext cx="8195095" cy="8195095"/>
          </a:xfrm>
          <a:custGeom>
            <a:avLst/>
            <a:gdLst/>
            <a:ahLst/>
            <a:cxnLst/>
            <a:rect l="l" t="t" r="r" b="b"/>
            <a:pathLst>
              <a:path w="8195095" h="8195095">
                <a:moveTo>
                  <a:pt x="0" y="0"/>
                </a:moveTo>
                <a:lnTo>
                  <a:pt x="8195095" y="0"/>
                </a:lnTo>
                <a:lnTo>
                  <a:pt x="8195095" y="8195094"/>
                </a:lnTo>
                <a:lnTo>
                  <a:pt x="0" y="8195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7802">
            <a:off x="4242959" y="24847"/>
            <a:ext cx="5850937" cy="3022984"/>
          </a:xfrm>
          <a:custGeom>
            <a:avLst/>
            <a:gdLst/>
            <a:ahLst/>
            <a:cxnLst/>
            <a:rect l="l" t="t" r="r" b="b"/>
            <a:pathLst>
              <a:path w="5850937" h="3022984">
                <a:moveTo>
                  <a:pt x="0" y="0"/>
                </a:moveTo>
                <a:lnTo>
                  <a:pt x="5850937" y="0"/>
                </a:lnTo>
                <a:lnTo>
                  <a:pt x="5850937" y="3022984"/>
                </a:lnTo>
                <a:lnTo>
                  <a:pt x="0" y="302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2888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86245" y="4108020"/>
            <a:ext cx="3795334" cy="105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TÜRKÇE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303" y="4017459"/>
            <a:ext cx="1565211" cy="11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20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091493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72400" y="3234819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27539" y="53274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686245" y="5951581"/>
            <a:ext cx="3795334" cy="105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İNKILAP 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7303" y="5861019"/>
            <a:ext cx="1565211" cy="11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10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08150" y="4026984"/>
            <a:ext cx="3795334" cy="105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DIN K.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71439" y="3947427"/>
            <a:ext cx="1565211" cy="11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10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13784" y="6184785"/>
            <a:ext cx="4628955" cy="105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YABNCI DIL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38114" y="6094224"/>
            <a:ext cx="1565211" cy="11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10</a:t>
            </a:r>
          </a:p>
        </p:txBody>
      </p:sp>
      <p:sp>
        <p:nvSpPr>
          <p:cNvPr id="19" name="TextBox 19"/>
          <p:cNvSpPr txBox="1"/>
          <p:nvPr/>
        </p:nvSpPr>
        <p:spPr>
          <a:xfrm rot="-559919">
            <a:off x="4956117" y="1009746"/>
            <a:ext cx="4821982" cy="10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244">
                <a:solidFill>
                  <a:srgbClr val="020202"/>
                </a:solidFill>
                <a:latin typeface="Balloon Extra Bold"/>
              </a:rPr>
              <a:t>sözel oturum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08781">
            <a:off x="3551965" y="8372112"/>
            <a:ext cx="2063893" cy="2063893"/>
          </a:xfrm>
          <a:custGeom>
            <a:avLst/>
            <a:gdLst/>
            <a:ahLst/>
            <a:cxnLst/>
            <a:rect l="l" t="t" r="r" b="b"/>
            <a:pathLst>
              <a:path w="2063893" h="2063893">
                <a:moveTo>
                  <a:pt x="0" y="0"/>
                </a:moveTo>
                <a:lnTo>
                  <a:pt x="2063893" y="0"/>
                </a:lnTo>
                <a:lnTo>
                  <a:pt x="2063893" y="2063893"/>
                </a:lnTo>
                <a:lnTo>
                  <a:pt x="0" y="2063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8781">
            <a:off x="680691" y="8281446"/>
            <a:ext cx="4011108" cy="4011108"/>
          </a:xfrm>
          <a:custGeom>
            <a:avLst/>
            <a:gdLst/>
            <a:ahLst/>
            <a:cxnLst/>
            <a:rect l="l" t="t" r="r" b="b"/>
            <a:pathLst>
              <a:path w="4011108" h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08781">
            <a:off x="12925788" y="-1075451"/>
            <a:ext cx="5307260" cy="5307260"/>
          </a:xfrm>
          <a:custGeom>
            <a:avLst/>
            <a:gdLst/>
            <a:ahLst/>
            <a:cxnLst/>
            <a:rect l="l" t="t" r="r" b="b"/>
            <a:pathLst>
              <a:path w="5307260" h="5307260">
                <a:moveTo>
                  <a:pt x="0" y="0"/>
                </a:moveTo>
                <a:lnTo>
                  <a:pt x="5307260" y="0"/>
                </a:lnTo>
                <a:lnTo>
                  <a:pt x="5307260" y="5307260"/>
                </a:lnTo>
                <a:lnTo>
                  <a:pt x="0" y="530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08781">
            <a:off x="13245422" y="-4275455"/>
            <a:ext cx="8195095" cy="8195095"/>
          </a:xfrm>
          <a:custGeom>
            <a:avLst/>
            <a:gdLst/>
            <a:ahLst/>
            <a:cxnLst/>
            <a:rect l="l" t="t" r="r" b="b"/>
            <a:pathLst>
              <a:path w="8195095" h="8195095">
                <a:moveTo>
                  <a:pt x="0" y="0"/>
                </a:moveTo>
                <a:lnTo>
                  <a:pt x="8195095" y="0"/>
                </a:lnTo>
                <a:lnTo>
                  <a:pt x="8195095" y="8195094"/>
                </a:lnTo>
                <a:lnTo>
                  <a:pt x="0" y="8195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7802">
            <a:off x="4712900" y="144509"/>
            <a:ext cx="6374078" cy="3293273"/>
          </a:xfrm>
          <a:custGeom>
            <a:avLst/>
            <a:gdLst/>
            <a:ahLst/>
            <a:cxnLst/>
            <a:rect l="l" t="t" r="r" b="b"/>
            <a:pathLst>
              <a:path w="6374078" h="3293273">
                <a:moveTo>
                  <a:pt x="0" y="0"/>
                </a:moveTo>
                <a:lnTo>
                  <a:pt x="6374078" y="0"/>
                </a:lnTo>
                <a:lnTo>
                  <a:pt x="6374078" y="3293273"/>
                </a:lnTo>
                <a:lnTo>
                  <a:pt x="0" y="329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28882"/>
            <a:ext cx="7899939" cy="3159976"/>
          </a:xfrm>
          <a:custGeom>
            <a:avLst/>
            <a:gdLst/>
            <a:ahLst/>
            <a:cxnLst/>
            <a:rect l="l" t="t" r="r" b="b"/>
            <a:pathLst>
              <a:path w="7899939" h="3159976">
                <a:moveTo>
                  <a:pt x="0" y="0"/>
                </a:moveTo>
                <a:lnTo>
                  <a:pt x="7899939" y="0"/>
                </a:lnTo>
                <a:lnTo>
                  <a:pt x="7899939" y="3159976"/>
                </a:lnTo>
                <a:lnTo>
                  <a:pt x="0" y="3159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13784" y="4108020"/>
            <a:ext cx="5086155" cy="105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MATEMATIK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303" y="4017459"/>
            <a:ext cx="1565211" cy="11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20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24653" y="5527336"/>
            <a:ext cx="8554765" cy="3421906"/>
          </a:xfrm>
          <a:custGeom>
            <a:avLst/>
            <a:gdLst/>
            <a:ahLst/>
            <a:cxnLst/>
            <a:rect l="l" t="t" r="r" b="b"/>
            <a:pathLst>
              <a:path w="8554765" h="3421906">
                <a:moveTo>
                  <a:pt x="0" y="0"/>
                </a:moveTo>
                <a:lnTo>
                  <a:pt x="8554765" y="0"/>
                </a:lnTo>
                <a:lnTo>
                  <a:pt x="8554765" y="3421906"/>
                </a:lnTo>
                <a:lnTo>
                  <a:pt x="0" y="3421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27592" y="6654387"/>
            <a:ext cx="6829186" cy="105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FEN BILIMLERI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99939" y="6448345"/>
            <a:ext cx="1565211" cy="11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20</a:t>
            </a:r>
          </a:p>
        </p:txBody>
      </p:sp>
      <p:sp>
        <p:nvSpPr>
          <p:cNvPr id="13" name="TextBox 13"/>
          <p:cNvSpPr txBox="1"/>
          <p:nvPr/>
        </p:nvSpPr>
        <p:spPr>
          <a:xfrm rot="-559919">
            <a:off x="5985620" y="1196683"/>
            <a:ext cx="4821982" cy="10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244">
                <a:solidFill>
                  <a:srgbClr val="020202"/>
                </a:solidFill>
                <a:latin typeface="Balloon Extra Bold"/>
              </a:rPr>
              <a:t>sayısal oturum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79387">
            <a:off x="4094242" y="-3562698"/>
            <a:ext cx="17898815" cy="17898815"/>
          </a:xfrm>
          <a:custGeom>
            <a:avLst/>
            <a:gdLst/>
            <a:ahLst/>
            <a:cxnLst/>
            <a:rect l="l" t="t" r="r" b="b"/>
            <a:pathLst>
              <a:path w="17898815" h="17898815">
                <a:moveTo>
                  <a:pt x="0" y="0"/>
                </a:moveTo>
                <a:lnTo>
                  <a:pt x="17898815" y="0"/>
                </a:lnTo>
                <a:lnTo>
                  <a:pt x="17898815" y="17898815"/>
                </a:lnTo>
                <a:lnTo>
                  <a:pt x="0" y="17898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7802">
            <a:off x="4712900" y="144509"/>
            <a:ext cx="6374078" cy="3293273"/>
          </a:xfrm>
          <a:custGeom>
            <a:avLst/>
            <a:gdLst/>
            <a:ahLst/>
            <a:cxnLst/>
            <a:rect l="l" t="t" r="r" b="b"/>
            <a:pathLst>
              <a:path w="6374078" h="3293273">
                <a:moveTo>
                  <a:pt x="0" y="0"/>
                </a:moveTo>
                <a:lnTo>
                  <a:pt x="6374078" y="0"/>
                </a:lnTo>
                <a:lnTo>
                  <a:pt x="6374078" y="3293273"/>
                </a:lnTo>
                <a:lnTo>
                  <a:pt x="0" y="329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76402" y="4321606"/>
            <a:ext cx="6043138" cy="1065103"/>
          </a:xfrm>
          <a:custGeom>
            <a:avLst/>
            <a:gdLst/>
            <a:ahLst/>
            <a:cxnLst/>
            <a:rect l="l" t="t" r="r" b="b"/>
            <a:pathLst>
              <a:path w="6043138" h="1065103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59919">
            <a:off x="5770888" y="700842"/>
            <a:ext cx="4821982" cy="19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244">
                <a:solidFill>
                  <a:srgbClr val="020202"/>
                </a:solidFill>
                <a:latin typeface="Balloon Extra Bold"/>
              </a:rPr>
              <a:t>testlerin katsayılar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476401" y="6020953"/>
            <a:ext cx="6043138" cy="1065103"/>
          </a:xfrm>
          <a:custGeom>
            <a:avLst/>
            <a:gdLst/>
            <a:ahLst/>
            <a:cxnLst/>
            <a:rect l="l" t="t" r="r" b="b"/>
            <a:pathLst>
              <a:path w="6043138" h="1065103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476402" y="7770700"/>
            <a:ext cx="6043138" cy="1065103"/>
          </a:xfrm>
          <a:custGeom>
            <a:avLst/>
            <a:gdLst/>
            <a:ahLst/>
            <a:cxnLst/>
            <a:rect l="l" t="t" r="r" b="b"/>
            <a:pathLst>
              <a:path w="6043138" h="1065103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9475183" y="7770700"/>
            <a:ext cx="6043138" cy="1065103"/>
          </a:xfrm>
          <a:custGeom>
            <a:avLst/>
            <a:gdLst/>
            <a:ahLst/>
            <a:cxnLst/>
            <a:rect l="l" t="t" r="r" b="b"/>
            <a:pathLst>
              <a:path w="6043138" h="1065103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9475183" y="4610948"/>
            <a:ext cx="6043138" cy="1065103"/>
          </a:xfrm>
          <a:custGeom>
            <a:avLst/>
            <a:gdLst/>
            <a:ahLst/>
            <a:cxnLst/>
            <a:rect l="l" t="t" r="r" b="b"/>
            <a:pathLst>
              <a:path w="6043138" h="1065103">
                <a:moveTo>
                  <a:pt x="0" y="0"/>
                </a:moveTo>
                <a:lnTo>
                  <a:pt x="6043138" y="0"/>
                </a:lnTo>
                <a:lnTo>
                  <a:pt x="6043138" y="1065104"/>
                </a:lnTo>
                <a:lnTo>
                  <a:pt x="0" y="1065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9475183" y="6190824"/>
            <a:ext cx="6043138" cy="1065103"/>
          </a:xfrm>
          <a:custGeom>
            <a:avLst/>
            <a:gdLst/>
            <a:ahLst/>
            <a:cxnLst/>
            <a:rect l="l" t="t" r="r" b="b"/>
            <a:pathLst>
              <a:path w="6043138" h="1065103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11490">
            <a:off x="288791" y="4157084"/>
            <a:ext cx="8699992" cy="10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578688" y="4317770"/>
            <a:ext cx="368511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Türkçe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13555" y="4399086"/>
            <a:ext cx="628101" cy="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7926" y="5990799"/>
            <a:ext cx="3685111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 smtClean="0">
                <a:solidFill>
                  <a:srgbClr val="020202"/>
                </a:solidFill>
                <a:latin typeface="Balloon Extra Bold"/>
              </a:rPr>
              <a:t>Matematik</a:t>
            </a:r>
            <a:endParaRPr lang="en-US" sz="5199" dirty="0">
              <a:solidFill>
                <a:srgbClr val="020202"/>
              </a:solidFill>
              <a:latin typeface="Balloon Extr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68515" y="7761175"/>
            <a:ext cx="450545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20202"/>
                </a:solidFill>
                <a:latin typeface="Balloon Extra Bold"/>
              </a:rPr>
              <a:t>F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en </a:t>
            </a:r>
            <a:r>
              <a:rPr lang="en-US" sz="5199" dirty="0" err="1" smtClean="0">
                <a:solidFill>
                  <a:srgbClr val="020202"/>
                </a:solidFill>
                <a:latin typeface="Balloon Extra Bold"/>
              </a:rPr>
              <a:t>Bilimleri</a:t>
            </a:r>
            <a:endParaRPr lang="en-US" sz="5199" dirty="0">
              <a:solidFill>
                <a:srgbClr val="020202"/>
              </a:solidFill>
              <a:latin typeface="Balloon Ext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13555" y="6087532"/>
            <a:ext cx="628101" cy="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91438" y="7845321"/>
            <a:ext cx="628101" cy="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75183" y="4713693"/>
            <a:ext cx="540085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 err="1">
                <a:solidFill>
                  <a:srgbClr val="020202"/>
                </a:solidFill>
                <a:latin typeface="Balloon Extra Bold"/>
              </a:rPr>
              <a:t>T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.C</a:t>
            </a:r>
            <a:r>
              <a:rPr lang="en-US" sz="5199" dirty="0">
                <a:solidFill>
                  <a:srgbClr val="020202"/>
                </a:solidFill>
                <a:latin typeface="Balloon Extra Bold"/>
              </a:rPr>
              <a:t>. </a:t>
            </a:r>
            <a:r>
              <a:rPr lang="en-US" sz="5199" dirty="0" err="1">
                <a:solidFill>
                  <a:srgbClr val="020202"/>
                </a:solidFill>
                <a:latin typeface="Balloon Extra Bold"/>
              </a:rPr>
              <a:t>İnkılap</a:t>
            </a:r>
            <a:r>
              <a:rPr lang="en-US" sz="5199" dirty="0">
                <a:solidFill>
                  <a:srgbClr val="020202"/>
                </a:solidFill>
                <a:latin typeface="Balloon Extra Bold"/>
              </a:rPr>
              <a:t> 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T</a:t>
            </a:r>
            <a:r>
              <a:rPr lang="tr-TR" sz="5199" dirty="0" smtClean="0">
                <a:solidFill>
                  <a:srgbClr val="020202"/>
                </a:solidFill>
                <a:latin typeface="Balloon Extra Bold"/>
              </a:rPr>
              <a:t>a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r</a:t>
            </a:r>
            <a:r>
              <a:rPr lang="tr-TR" sz="5199" dirty="0" smtClean="0">
                <a:solidFill>
                  <a:srgbClr val="020202"/>
                </a:solidFill>
                <a:latin typeface="Balloon Extra Bold"/>
              </a:rPr>
              <a:t>i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h</a:t>
            </a:r>
            <a:r>
              <a:rPr lang="tr-TR" sz="5199" dirty="0" smtClean="0">
                <a:solidFill>
                  <a:srgbClr val="020202"/>
                </a:solidFill>
                <a:latin typeface="Balloon Extra Bold"/>
              </a:rPr>
              <a:t>i</a:t>
            </a:r>
            <a:endParaRPr lang="en-US" sz="5199" dirty="0">
              <a:solidFill>
                <a:srgbClr val="020202"/>
              </a:solidFill>
              <a:latin typeface="Balloon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553708" y="6345438"/>
            <a:ext cx="540085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 err="1" smtClean="0">
                <a:solidFill>
                  <a:srgbClr val="020202"/>
                </a:solidFill>
                <a:latin typeface="Balloon Extra Bold"/>
              </a:rPr>
              <a:t>Di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n </a:t>
            </a:r>
            <a:r>
              <a:rPr lang="tr-TR" sz="5199" dirty="0" err="1">
                <a:solidFill>
                  <a:srgbClr val="020202"/>
                </a:solidFill>
                <a:latin typeface="Balloon Extra Bold"/>
              </a:rPr>
              <a:t>K</a:t>
            </a:r>
            <a:r>
              <a:rPr lang="en-US" sz="5199" dirty="0" err="1" smtClean="0">
                <a:solidFill>
                  <a:srgbClr val="020202"/>
                </a:solidFill>
                <a:latin typeface="Balloon Extra Bold"/>
              </a:rPr>
              <a:t>ültürü</a:t>
            </a:r>
            <a:endParaRPr lang="en-US" sz="5199" dirty="0">
              <a:solidFill>
                <a:srgbClr val="020202"/>
              </a:solidFill>
              <a:latin typeface="Balloon Ext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475183" y="7843933"/>
            <a:ext cx="540085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 err="1">
                <a:solidFill>
                  <a:srgbClr val="020202"/>
                </a:solidFill>
                <a:latin typeface="Balloon Extra Bold"/>
              </a:rPr>
              <a:t>Y</a:t>
            </a:r>
            <a:r>
              <a:rPr lang="en-US" sz="5199" dirty="0" err="1" smtClean="0">
                <a:solidFill>
                  <a:srgbClr val="020202"/>
                </a:solidFill>
                <a:latin typeface="Balloon Extra Bold"/>
              </a:rPr>
              <a:t>abancı</a:t>
            </a:r>
            <a:r>
              <a:rPr lang="en-US" sz="5199" dirty="0" smtClean="0">
                <a:solidFill>
                  <a:srgbClr val="020202"/>
                </a:solidFill>
                <a:latin typeface="Balloon Extra Bold"/>
              </a:rPr>
              <a:t> </a:t>
            </a:r>
            <a:r>
              <a:rPr lang="tr-TR" sz="5199" dirty="0" smtClean="0">
                <a:solidFill>
                  <a:srgbClr val="020202"/>
                </a:solidFill>
                <a:latin typeface="Balloon Extra Bold"/>
              </a:rPr>
              <a:t>Dil</a:t>
            </a:r>
            <a:endParaRPr lang="en-US" sz="5199" dirty="0">
              <a:solidFill>
                <a:srgbClr val="020202"/>
              </a:solidFill>
              <a:latin typeface="Balloon Ext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837942" y="4665363"/>
            <a:ext cx="628101" cy="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837942" y="6265445"/>
            <a:ext cx="628101" cy="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837942" y="7899192"/>
            <a:ext cx="628101" cy="82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1</a:t>
            </a:r>
          </a:p>
        </p:txBody>
      </p:sp>
      <p:sp>
        <p:nvSpPr>
          <p:cNvPr id="24" name="Freeform 24"/>
          <p:cNvSpPr/>
          <p:nvPr/>
        </p:nvSpPr>
        <p:spPr>
          <a:xfrm rot="7008781">
            <a:off x="14159959" y="-2265227"/>
            <a:ext cx="5307260" cy="5307260"/>
          </a:xfrm>
          <a:custGeom>
            <a:avLst/>
            <a:gdLst/>
            <a:ahLst/>
            <a:cxnLst/>
            <a:rect l="l" t="t" r="r" b="b"/>
            <a:pathLst>
              <a:path w="5307260" h="5307260">
                <a:moveTo>
                  <a:pt x="0" y="0"/>
                </a:moveTo>
                <a:lnTo>
                  <a:pt x="5307259" y="0"/>
                </a:lnTo>
                <a:lnTo>
                  <a:pt x="5307259" y="5307259"/>
                </a:lnTo>
                <a:lnTo>
                  <a:pt x="0" y="5307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404</Words>
  <Application>Microsoft Office PowerPoint</Application>
  <PresentationFormat>Özel</PresentationFormat>
  <Paragraphs>141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30" baseType="lpstr">
      <vt:lpstr>Arial</vt:lpstr>
      <vt:lpstr>Montserrat Classic Bold</vt:lpstr>
      <vt:lpstr>Montserrat Semi-Bold</vt:lpstr>
      <vt:lpstr>Alyssum</vt:lpstr>
      <vt:lpstr>Jeepers</vt:lpstr>
      <vt:lpstr>Montserrat Classic</vt:lpstr>
      <vt:lpstr>Calibri</vt:lpstr>
      <vt:lpstr>Montserrat Bold</vt:lpstr>
      <vt:lpstr>Jeepers Bold</vt:lpstr>
      <vt:lpstr>Balloon Extra Bold</vt:lpstr>
      <vt:lpstr>DejaVu Serif Bold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lgs SUNU</dc:title>
  <dc:creator>bilişim 12</dc:creator>
  <cp:lastModifiedBy>bilişim 12</cp:lastModifiedBy>
  <cp:revision>5</cp:revision>
  <dcterms:created xsi:type="dcterms:W3CDTF">2006-08-16T00:00:00Z</dcterms:created>
  <dcterms:modified xsi:type="dcterms:W3CDTF">2023-11-10T06:31:25Z</dcterms:modified>
  <dc:identifier>DAFxOrFSPtg</dc:identifier>
</cp:coreProperties>
</file>