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61" r:id="rId5"/>
    <p:sldId id="260"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24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10.10.2022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10.10.2022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10.10.2022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10.10.2022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10.10.2022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10.10.2022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10.10.2022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10.10.2022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10.10.2022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10.10.2022</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10.10.2022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10.10.2022</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rot="19140000">
            <a:off x="446691" y="1340123"/>
            <a:ext cx="5648623" cy="1609326"/>
          </a:xfrm>
        </p:spPr>
        <p:txBody>
          <a:bodyPr/>
          <a:lstStyle/>
          <a:p>
            <a:r>
              <a:rPr lang="tr-TR" dirty="0" smtClean="0"/>
              <a:t>Çocuklara olumlu davranış kazandırma  </a:t>
            </a:r>
            <a:endParaRPr lang="tr-TR" dirty="0"/>
          </a:p>
        </p:txBody>
      </p:sp>
      <p:sp>
        <p:nvSpPr>
          <p:cNvPr id="3" name="Alt Başlık 2"/>
          <p:cNvSpPr>
            <a:spLocks noGrp="1"/>
          </p:cNvSpPr>
          <p:nvPr>
            <p:ph type="subTitle" idx="1"/>
          </p:nvPr>
        </p:nvSpPr>
        <p:spPr>
          <a:xfrm rot="19140000">
            <a:off x="962469" y="2316717"/>
            <a:ext cx="6511131" cy="650446"/>
          </a:xfrm>
        </p:spPr>
        <p:txBody>
          <a:bodyPr>
            <a:normAutofit fontScale="92500"/>
          </a:bodyPr>
          <a:lstStyle/>
          <a:p>
            <a:endParaRPr lang="tr-TR" sz="1600" b="1" dirty="0" smtClean="0"/>
          </a:p>
          <a:p>
            <a:r>
              <a:rPr lang="tr-TR" sz="1600" b="1" dirty="0" smtClean="0"/>
              <a:t>ERTUĞRUL </a:t>
            </a:r>
            <a:r>
              <a:rPr lang="tr-TR" sz="1600" b="1" dirty="0" smtClean="0"/>
              <a:t>GAZİ </a:t>
            </a:r>
            <a:r>
              <a:rPr lang="tr-TR" sz="1600" b="1" dirty="0" smtClean="0"/>
              <a:t>ORTAOKULU rehberlik servisi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110478">
            <a:off x="3957709" y="3144312"/>
            <a:ext cx="5036659" cy="233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669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2960" y="764704"/>
            <a:ext cx="7781488" cy="3915773"/>
          </a:xfrm>
        </p:spPr>
        <p:txBody>
          <a:bodyPr>
            <a:noAutofit/>
          </a:bodyPr>
          <a:lstStyle/>
          <a:p>
            <a:r>
              <a:rPr lang="tr-TR" sz="1800" b="0" dirty="0"/>
              <a:t> Kuralları uyguladıkça çocukları takdir edin. Örneğin: ‘Ali ne güzel! Ege’yi dinledin</a:t>
            </a:r>
            <a:r>
              <a:rPr lang="tr-TR" sz="1800" b="0" dirty="0" smtClean="0"/>
              <a:t>.</a:t>
            </a:r>
          </a:p>
          <a:p>
            <a:endParaRPr lang="tr-TR" sz="1800" b="0" dirty="0" smtClean="0"/>
          </a:p>
          <a:p>
            <a:r>
              <a:rPr lang="tr-TR" sz="1800" b="0" dirty="0" smtClean="0"/>
              <a:t> </a:t>
            </a:r>
            <a:r>
              <a:rPr lang="tr-TR" sz="1800" b="0" dirty="0"/>
              <a:t>Kurala uymayan bir çocuğa, kuralı sakin ama net bir şekilde hatırlatın. Davranışını değiştirmesi için fırsat verin. </a:t>
            </a:r>
            <a:endParaRPr lang="tr-TR" sz="1800" b="0" dirty="0" smtClean="0"/>
          </a:p>
          <a:p>
            <a:endParaRPr lang="tr-TR" sz="1800" b="0" dirty="0" smtClean="0"/>
          </a:p>
          <a:p>
            <a:r>
              <a:rPr lang="tr-TR" sz="1800" b="0" dirty="0" smtClean="0"/>
              <a:t> </a:t>
            </a:r>
            <a:r>
              <a:rPr lang="tr-TR" sz="1800" b="0" dirty="0"/>
              <a:t>Kuralı bozan çocukları uyarmak yerine, kurala uyan çocukları takdir etmeye </a:t>
            </a:r>
            <a:r>
              <a:rPr lang="tr-TR" sz="1800" b="0" dirty="0" smtClean="0"/>
              <a:t>çalışın.</a:t>
            </a:r>
          </a:p>
          <a:p>
            <a:endParaRPr lang="tr-TR" sz="1800" b="0" dirty="0" smtClean="0"/>
          </a:p>
          <a:p>
            <a:r>
              <a:rPr lang="tr-TR" sz="1800" b="0" dirty="0" smtClean="0"/>
              <a:t> </a:t>
            </a:r>
            <a:r>
              <a:rPr lang="tr-TR" sz="1800" b="0" i="1" dirty="0"/>
              <a:t>Çocuklar zaman zaman kuralları bozabilirler- bu konuda sabırlı olun ve mükemmeli </a:t>
            </a:r>
            <a:r>
              <a:rPr lang="tr-TR" sz="1800" b="0" i="1" dirty="0" smtClean="0"/>
              <a:t>beklemeyin</a:t>
            </a:r>
            <a:r>
              <a:rPr lang="tr-TR" sz="1800" b="0" dirty="0" smtClean="0"/>
              <a:t>.</a:t>
            </a:r>
            <a:endParaRPr lang="tr-TR" sz="1800" b="0" dirty="0"/>
          </a:p>
        </p:txBody>
      </p:sp>
    </p:spTree>
    <p:extLst>
      <p:ext uri="{BB962C8B-B14F-4D97-AF65-F5344CB8AC3E}">
        <p14:creationId xmlns:p14="http://schemas.microsoft.com/office/powerpoint/2010/main" val="468135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KESİN BİR ‘HAYIR’</a:t>
            </a:r>
          </a:p>
        </p:txBody>
      </p:sp>
      <p:sp>
        <p:nvSpPr>
          <p:cNvPr id="3" name="İçerik Yer Tutucusu 2"/>
          <p:cNvSpPr>
            <a:spLocks noGrp="1"/>
          </p:cNvSpPr>
          <p:nvPr>
            <p:ph idx="1"/>
          </p:nvPr>
        </p:nvSpPr>
        <p:spPr/>
        <p:txBody>
          <a:bodyPr>
            <a:normAutofit lnSpcReduction="10000"/>
          </a:bodyPr>
          <a:lstStyle/>
          <a:p>
            <a:pPr>
              <a:buFont typeface="Wingdings" pitchFamily="2" charset="2"/>
              <a:buChar char="q"/>
            </a:pPr>
            <a:endParaRPr lang="tr-TR" sz="1800" b="0" dirty="0" smtClean="0"/>
          </a:p>
          <a:p>
            <a:pPr>
              <a:buFont typeface="Wingdings" pitchFamily="2" charset="2"/>
              <a:buChar char="q"/>
            </a:pPr>
            <a:r>
              <a:rPr lang="tr-TR" sz="1800" b="0" dirty="0" smtClean="0"/>
              <a:t>Yapılmaması </a:t>
            </a:r>
            <a:r>
              <a:rPr lang="tr-TR" sz="1800" b="0" dirty="0"/>
              <a:t>gereken bir durumda hayır deyin. Ne kadar zor olursa olsun net olun ve kararlı olun. Siz ne kadar sakin ve net olursanız çocuğunuz da sizin ciddiyetinizin o denli farkına varacaktır. </a:t>
            </a:r>
            <a:endParaRPr lang="tr-TR" sz="1800" b="0" dirty="0" smtClean="0"/>
          </a:p>
          <a:p>
            <a:pPr>
              <a:buFont typeface="Wingdings" pitchFamily="2" charset="2"/>
              <a:buChar char="q"/>
            </a:pPr>
            <a:endParaRPr lang="tr-TR" sz="1800" b="0" dirty="0" smtClean="0"/>
          </a:p>
          <a:p>
            <a:r>
              <a:rPr lang="tr-TR" sz="1800" b="0" dirty="0" smtClean="0"/>
              <a:t> </a:t>
            </a:r>
            <a:r>
              <a:rPr lang="tr-TR" sz="1800" b="0" dirty="0"/>
              <a:t>Kontrolü kaybeder ne yapacağınızı bilemez ve net olmazsanız çocuğunuz da kontrolü kaybeder ve sizi zorlamaya devam eder. </a:t>
            </a:r>
            <a:endParaRPr lang="tr-TR" sz="1800" b="0" dirty="0" smtClean="0"/>
          </a:p>
          <a:p>
            <a:endParaRPr lang="tr-TR" sz="1800" b="0" dirty="0" smtClean="0"/>
          </a:p>
          <a:p>
            <a:r>
              <a:rPr lang="tr-TR" sz="1800" b="0" dirty="0" smtClean="0"/>
              <a:t> </a:t>
            </a:r>
            <a:r>
              <a:rPr lang="tr-TR" sz="1800" b="0" dirty="0"/>
              <a:t>Eğer sert ve kararlı bir şekilde hayır derseniz ve çocuk yapmakta olduğu yaramazlığa ara verirse, hemen başka </a:t>
            </a:r>
            <a:r>
              <a:rPr lang="tr-TR" sz="1800" b="0" dirty="0" smtClean="0"/>
              <a:t>şeyle </a:t>
            </a:r>
            <a:r>
              <a:rPr lang="tr-TR" sz="1800" b="0" dirty="0"/>
              <a:t>ilgilenmesini sağlayın. Hayır’ı tekrarlamaktan kaçının, çok duymak duyarsızlığa yol açar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76964">
            <a:off x="5450950" y="4543108"/>
            <a:ext cx="2952328" cy="2031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77561">
            <a:off x="353846" y="4586423"/>
            <a:ext cx="3168352" cy="2098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33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
            </a:r>
            <a:br>
              <a:rPr lang="tr-TR" dirty="0" smtClean="0"/>
            </a:br>
            <a:r>
              <a:rPr lang="tr-TR" dirty="0"/>
              <a:t/>
            </a:r>
            <a:br>
              <a:rPr lang="tr-TR" dirty="0"/>
            </a:br>
            <a:r>
              <a:rPr lang="tr-TR" dirty="0" smtClean="0"/>
              <a:t>ALTERNATİF </a:t>
            </a:r>
            <a:r>
              <a:rPr lang="tr-TR" dirty="0"/>
              <a:t>DAVRANIŞ </a:t>
            </a:r>
            <a:r>
              <a:rPr lang="tr-TR" dirty="0" err="1" smtClean="0"/>
              <a:t>BELİRLEyin</a:t>
            </a:r>
            <a:endParaRPr lang="tr-TR" dirty="0"/>
          </a:p>
        </p:txBody>
      </p:sp>
      <p:sp>
        <p:nvSpPr>
          <p:cNvPr id="3" name="İçerik Yer Tutucusu 2"/>
          <p:cNvSpPr>
            <a:spLocks noGrp="1"/>
          </p:cNvSpPr>
          <p:nvPr>
            <p:ph idx="1"/>
          </p:nvPr>
        </p:nvSpPr>
        <p:spPr/>
        <p:txBody>
          <a:bodyPr>
            <a:normAutofit/>
          </a:bodyPr>
          <a:lstStyle/>
          <a:p>
            <a:endParaRPr lang="tr-TR" sz="1800" b="0" dirty="0" smtClean="0"/>
          </a:p>
          <a:p>
            <a:endParaRPr lang="tr-TR" sz="1800" b="0" dirty="0"/>
          </a:p>
          <a:p>
            <a:r>
              <a:rPr lang="tr-TR" sz="1800" b="0" dirty="0" smtClean="0"/>
              <a:t>Yapılan </a:t>
            </a:r>
            <a:r>
              <a:rPr lang="tr-TR" sz="1800" b="0" dirty="0"/>
              <a:t>yanlış davranışın yerine kabul edilebilir yeni bir davranış </a:t>
            </a:r>
            <a:r>
              <a:rPr lang="tr-TR" sz="1800" b="0" dirty="0" smtClean="0"/>
              <a:t>önerin.</a:t>
            </a:r>
          </a:p>
          <a:p>
            <a:r>
              <a:rPr lang="tr-TR" sz="1800" b="0" dirty="0" smtClean="0"/>
              <a:t> </a:t>
            </a:r>
            <a:r>
              <a:rPr lang="tr-TR" sz="1800" b="0" dirty="0" err="1"/>
              <a:t>Örn</a:t>
            </a:r>
            <a:r>
              <a:rPr lang="tr-TR" sz="1800" b="0" dirty="0"/>
              <a:t>: Duvarı boyamak yerine kağıda güzel bir resim yapmasını sağlamak</a:t>
            </a:r>
          </a:p>
        </p:txBody>
      </p:sp>
    </p:spTree>
    <p:extLst>
      <p:ext uri="{BB962C8B-B14F-4D97-AF65-F5344CB8AC3E}">
        <p14:creationId xmlns:p14="http://schemas.microsoft.com/office/powerpoint/2010/main" val="1090021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TUTARLI </a:t>
            </a:r>
            <a:r>
              <a:rPr lang="tr-TR" dirty="0"/>
              <a:t>OLUN </a:t>
            </a:r>
          </a:p>
        </p:txBody>
      </p:sp>
      <p:sp>
        <p:nvSpPr>
          <p:cNvPr id="3" name="İçerik Yer Tutucusu 2"/>
          <p:cNvSpPr>
            <a:spLocks noGrp="1"/>
          </p:cNvSpPr>
          <p:nvPr>
            <p:ph idx="1"/>
          </p:nvPr>
        </p:nvSpPr>
        <p:spPr/>
        <p:txBody>
          <a:bodyPr>
            <a:normAutofit/>
          </a:bodyPr>
          <a:lstStyle/>
          <a:p>
            <a:endParaRPr lang="tr-TR" sz="1800" b="0" dirty="0" smtClean="0"/>
          </a:p>
          <a:p>
            <a:r>
              <a:rPr lang="tr-TR" sz="1800" b="0" i="1" dirty="0" smtClean="0"/>
              <a:t>İlk </a:t>
            </a:r>
            <a:r>
              <a:rPr lang="tr-TR" sz="1800" b="0" i="1" dirty="0"/>
              <a:t>ve ikinci seferde hayır dediğiniz bir şeye, dokuzuncu seferde de hayır demelisiniz. </a:t>
            </a:r>
            <a:r>
              <a:rPr lang="tr-TR" sz="1800" b="0" dirty="0"/>
              <a:t>Net ve tutarlı olmak ebeveynler arasındaki iletişimde de çok önemlidir. Anne ve baba kararlarda ortak bir anlayışa sahip olmalı ve tutarlı olmalıdır. </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368" y="2708920"/>
            <a:ext cx="568863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283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OLUMLU </a:t>
            </a:r>
            <a:r>
              <a:rPr lang="tr-TR" dirty="0"/>
              <a:t>DAVRANIŞI GÖR VE TAKDİR ET </a:t>
            </a:r>
          </a:p>
        </p:txBody>
      </p:sp>
      <p:sp>
        <p:nvSpPr>
          <p:cNvPr id="3" name="İçerik Yer Tutucusu 2"/>
          <p:cNvSpPr>
            <a:spLocks noGrp="1"/>
          </p:cNvSpPr>
          <p:nvPr>
            <p:ph idx="1"/>
          </p:nvPr>
        </p:nvSpPr>
        <p:spPr>
          <a:xfrm>
            <a:off x="755576" y="980728"/>
            <a:ext cx="7520940" cy="3939889"/>
          </a:xfrm>
        </p:spPr>
        <p:txBody>
          <a:bodyPr/>
          <a:lstStyle/>
          <a:p>
            <a:pPr>
              <a:buFont typeface="Wingdings" pitchFamily="2" charset="2"/>
              <a:buChar char="q"/>
            </a:pPr>
            <a:r>
              <a:rPr lang="tr-TR" b="0" dirty="0"/>
              <a:t>Çocukların olumlu davranışlarına odaklanmanız ve onları takdir etmeniz çok önemlidir. </a:t>
            </a:r>
            <a:endParaRPr lang="tr-TR" b="0" dirty="0" smtClean="0"/>
          </a:p>
          <a:p>
            <a:r>
              <a:rPr lang="tr-TR" b="0" dirty="0" smtClean="0"/>
              <a:t> </a:t>
            </a:r>
            <a:r>
              <a:rPr lang="tr-TR" b="0" dirty="0"/>
              <a:t>Genelde bize sorun yaratan davranışları görmek çok daha kolaydır. </a:t>
            </a:r>
            <a:r>
              <a:rPr lang="tr-TR" b="0" i="1" dirty="0"/>
              <a:t>Olumsuz davranışlar sergileyen çocukların olumlu davranışlarını yakalamak çok daha önemlidir </a:t>
            </a:r>
            <a:r>
              <a:rPr lang="tr-TR" b="0" dirty="0"/>
              <a:t>Çocuğu takdir ederken onu neden takdir ettiğinizi, takdir edilen davranışın ne olduğunu muhakkak söyleyin</a:t>
            </a:r>
            <a:r>
              <a:rPr lang="tr-TR" b="0" dirty="0" smtClean="0"/>
              <a:t>.</a:t>
            </a:r>
          </a:p>
          <a:p>
            <a:r>
              <a:rPr lang="tr-TR" b="0" dirty="0"/>
              <a:t> Takdir edilen davranışın tekrarlanma olasılığı yüksektir. Bu sebeple küçük sayılabilecek olumsuz davranışların görmezden gelinerek fark edilecek herhangi bir olumlu davranışın pekiştirilmesi takdir edilmesi çocuğun o davranışı daha sık yapmasını sağlayacaktır. </a:t>
            </a:r>
            <a:endParaRPr lang="tr-TR" b="0" dirty="0" smtClean="0"/>
          </a:p>
          <a:p>
            <a:r>
              <a:rPr lang="tr-TR" b="0" dirty="0" smtClean="0"/>
              <a:t> </a:t>
            </a:r>
            <a:r>
              <a:rPr lang="tr-TR" b="0" dirty="0"/>
              <a:t>Çocuğunuzun iyi yönlerini, olumlu davranışlarını görmek için fırsatlar yaratın.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63204">
            <a:off x="395536" y="4561723"/>
            <a:ext cx="360040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187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260648"/>
            <a:ext cx="7520940" cy="864096"/>
          </a:xfrm>
        </p:spPr>
        <p:txBody>
          <a:bodyPr/>
          <a:lstStyle/>
          <a:p>
            <a:r>
              <a:rPr lang="tr-TR" dirty="0" smtClean="0"/>
              <a:t>OLUMSUZ </a:t>
            </a:r>
            <a:r>
              <a:rPr lang="tr-TR" dirty="0"/>
              <a:t>BİR DAVRANIŞTA KİŞİLİK İLE İLGİLİ DEĞİL DAVRANIŞLA İLGİLİ YORUM YAPIN.</a:t>
            </a:r>
          </a:p>
        </p:txBody>
      </p:sp>
      <p:sp>
        <p:nvSpPr>
          <p:cNvPr id="3" name="İçerik Yer Tutucusu 2"/>
          <p:cNvSpPr>
            <a:spLocks noGrp="1"/>
          </p:cNvSpPr>
          <p:nvPr>
            <p:ph idx="1"/>
          </p:nvPr>
        </p:nvSpPr>
        <p:spPr>
          <a:xfrm>
            <a:off x="822960" y="1268760"/>
            <a:ext cx="7520940" cy="4032448"/>
          </a:xfrm>
        </p:spPr>
        <p:txBody>
          <a:bodyPr/>
          <a:lstStyle/>
          <a:p>
            <a:r>
              <a:rPr lang="tr-TR" b="0" dirty="0"/>
              <a:t> Çocuğunuza kötü birisi olduğu için değil, bardağı fırlattığı için üzgün olduğunuzu açıkça belirtin. </a:t>
            </a:r>
            <a:endParaRPr lang="tr-TR" b="0" dirty="0" smtClean="0"/>
          </a:p>
          <a:p>
            <a:endParaRPr lang="tr-TR" b="0" dirty="0" smtClean="0"/>
          </a:p>
          <a:p>
            <a:r>
              <a:rPr lang="tr-TR" b="0" dirty="0" smtClean="0"/>
              <a:t> </a:t>
            </a:r>
            <a:r>
              <a:rPr lang="tr-TR" b="0" dirty="0"/>
              <a:t>Çocuğunuza kendisinin değil, yaptığının kötü bir şey olduğunu söyleyin. Ona “sen kötü bir çocuksun,” yerine, “bardağını yere </a:t>
            </a:r>
            <a:r>
              <a:rPr lang="tr-TR" b="0" dirty="0" smtClean="0"/>
              <a:t>atman kötü bir şey,” </a:t>
            </a:r>
            <a:r>
              <a:rPr lang="tr-TR" b="0" dirty="0"/>
              <a:t>deyin. </a:t>
            </a:r>
            <a:endParaRPr lang="tr-TR" b="0" dirty="0" smtClean="0"/>
          </a:p>
          <a:p>
            <a:endParaRPr lang="tr-TR" b="0" dirty="0" smtClean="0"/>
          </a:p>
          <a:p>
            <a:r>
              <a:rPr lang="tr-TR" b="0" dirty="0" smtClean="0"/>
              <a:t> </a:t>
            </a:r>
            <a:r>
              <a:rPr lang="tr-TR" b="0" dirty="0"/>
              <a:t>Ona kötü, tembel, işe yaramaz ya da aptal gibi şeyler söylemeniz olumsuz sonuçlar doğuracaktır. Bu tür bir davranış her şeyden önce çocuğunuzun özgüvenini zedeler. Çocuk kendi değerini büyük ölçüde ana-babasının düşüncelerine göre oluşturur: Eğer, annem ya da babam benim kötü olduğumu düşünüyorsa, o zaman ben kötüyüm (aptalım ya da tembelim), diye düşünecektir. Hayatla başa çıkabilmek için çocukların mümkün olduğunca fazla güvene ihtiyacı vardır.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2" y="4941168"/>
            <a:ext cx="4104456" cy="1988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2503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188640"/>
            <a:ext cx="7520940" cy="864096"/>
          </a:xfrm>
        </p:spPr>
        <p:txBody>
          <a:bodyPr/>
          <a:lstStyle/>
          <a:p>
            <a:r>
              <a:rPr lang="tr-TR" dirty="0" smtClean="0"/>
              <a:t> </a:t>
            </a:r>
            <a:r>
              <a:rPr lang="tr-TR" i="1" dirty="0">
                <a:solidFill>
                  <a:srgbClr val="002060"/>
                </a:solidFill>
              </a:rPr>
              <a:t>ÇOCUĞUNUZLA SADECE SORUN OLDUĞUNDA DEĞİL HER ZAMAN İLETİŞİM KURUN.</a:t>
            </a:r>
          </a:p>
        </p:txBody>
      </p:sp>
      <p:sp>
        <p:nvSpPr>
          <p:cNvPr id="3" name="İçerik Yer Tutucusu 2"/>
          <p:cNvSpPr>
            <a:spLocks noGrp="1"/>
          </p:cNvSpPr>
          <p:nvPr>
            <p:ph idx="1"/>
          </p:nvPr>
        </p:nvSpPr>
        <p:spPr/>
        <p:txBody>
          <a:bodyPr/>
          <a:lstStyle/>
          <a:p>
            <a:pPr>
              <a:buFont typeface="Wingdings" pitchFamily="2" charset="2"/>
              <a:buChar char="q"/>
            </a:pPr>
            <a:r>
              <a:rPr lang="tr-TR" b="0" i="1" dirty="0" smtClean="0"/>
              <a:t>	Bazı </a:t>
            </a:r>
            <a:r>
              <a:rPr lang="tr-TR" b="0" i="1" dirty="0"/>
              <a:t>aileler genelde sorun yaratan davranışları daha çok gördükleri için evde genelde çocuk sorunlu davranışlarıyla gündem olabilir</a:t>
            </a:r>
            <a:r>
              <a:rPr lang="tr-TR" b="0" dirty="0"/>
              <a:t>. </a:t>
            </a:r>
            <a:endParaRPr lang="tr-TR" b="0" dirty="0" smtClean="0"/>
          </a:p>
          <a:p>
            <a:pPr>
              <a:buFont typeface="Wingdings" pitchFamily="2" charset="2"/>
              <a:buChar char="q"/>
            </a:pPr>
            <a:r>
              <a:rPr lang="tr-TR" b="0" dirty="0" smtClean="0"/>
              <a:t>Anne </a:t>
            </a:r>
            <a:r>
              <a:rPr lang="tr-TR" b="0" dirty="0"/>
              <a:t>baba sorun olduğu durumlarda çocukla daha çok iletişime geçiyor ve diğer zamanlarda iletişim daha sınırlı oluyorsa çocuk için sorunlu durumlardaki ebeveynlerinin ona teması ve onunla iletişimi </a:t>
            </a:r>
            <a:r>
              <a:rPr lang="tr-TR" b="0" dirty="0" err="1"/>
              <a:t>pekiştireç</a:t>
            </a:r>
            <a:r>
              <a:rPr lang="tr-TR" b="0" dirty="0"/>
              <a:t> olabilir. Bu da çocuğun sorunlu davranışları sürdürmesine sebep </a:t>
            </a:r>
            <a:r>
              <a:rPr lang="tr-TR" b="0" dirty="0" smtClean="0"/>
              <a:t>olabilir.</a:t>
            </a:r>
          </a:p>
          <a:p>
            <a:pPr>
              <a:buFont typeface="Wingdings" pitchFamily="2" charset="2"/>
              <a:buChar char="q"/>
            </a:pPr>
            <a:r>
              <a:rPr lang="tr-TR" b="0" dirty="0"/>
              <a:t>Sadece sorunlar yaşandığında çocuğun evde görünür olması diğer zamanlar kendi haline bırakılması, yalnızlaştırılması ya da olumlu davranışların görmezden gelinmesi çocuğun olumsuz davranışı sürdürmesine sebep olur. </a:t>
            </a:r>
            <a:endParaRPr lang="tr-TR" b="0" dirty="0" smtClean="0"/>
          </a:p>
          <a:p>
            <a:pPr>
              <a:buFont typeface="Wingdings" pitchFamily="2" charset="2"/>
              <a:buChar char="q"/>
            </a:pPr>
            <a:r>
              <a:rPr lang="tr-TR" b="0" dirty="0" smtClean="0"/>
              <a:t>Bu </a:t>
            </a:r>
            <a:r>
              <a:rPr lang="tr-TR" b="0" dirty="0"/>
              <a:t>sebeple çocukla her daim sağlıklı iletişim kurmak ve temasta olmak çok </a:t>
            </a:r>
            <a:r>
              <a:rPr lang="tr-TR" b="0" dirty="0" smtClean="0"/>
              <a:t>önemlidir.</a:t>
            </a:r>
            <a:endParaRPr lang="tr-TR" b="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53136"/>
            <a:ext cx="6984776"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507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SEÇENEKLER </a:t>
            </a:r>
            <a:r>
              <a:rPr lang="tr-TR" dirty="0"/>
              <a:t>SUNUN </a:t>
            </a:r>
          </a:p>
        </p:txBody>
      </p:sp>
      <p:sp>
        <p:nvSpPr>
          <p:cNvPr id="3" name="İçerik Yer Tutucusu 2"/>
          <p:cNvSpPr>
            <a:spLocks noGrp="1"/>
          </p:cNvSpPr>
          <p:nvPr>
            <p:ph idx="1"/>
          </p:nvPr>
        </p:nvSpPr>
        <p:spPr/>
        <p:txBody>
          <a:bodyPr/>
          <a:lstStyle/>
          <a:p>
            <a:r>
              <a:rPr lang="tr-TR" b="0" i="1" dirty="0"/>
              <a:t>Çocuklar da yetişkinler gibi hayatlarında kontrol sahibi olmak isterler.</a:t>
            </a:r>
            <a:r>
              <a:rPr lang="tr-TR" b="0" dirty="0"/>
              <a:t> Bu sebeple katı kurallar koymak yerine sizin için de makul olabilecek seçenekler yaratabilirsiniz</a:t>
            </a:r>
            <a:r>
              <a:rPr lang="tr-TR" b="0" dirty="0" smtClean="0"/>
              <a:t>.</a:t>
            </a:r>
          </a:p>
          <a:p>
            <a:r>
              <a:rPr lang="tr-TR" b="0" dirty="0" smtClean="0"/>
              <a:t> </a:t>
            </a:r>
            <a:r>
              <a:rPr lang="tr-TR" b="0" dirty="0"/>
              <a:t>“Uyumak istiyor musun?” yerine, “Şimdi mi, yoksa on dakika sonra mı yatmak istersin?” gibi. Böylece çocuğunuz hem biraz kontrol hissetmiş olur, hem de onu yatmaya kolayca ikna etmiş </a:t>
            </a:r>
            <a:r>
              <a:rPr lang="tr-TR" b="0" dirty="0" smtClean="0"/>
              <a:t>olursunuz.</a:t>
            </a:r>
          </a:p>
          <a:p>
            <a:endParaRPr lang="tr-TR" b="0" dirty="0" smtClean="0"/>
          </a:p>
          <a:p>
            <a:r>
              <a:rPr lang="tr-TR" b="0" dirty="0" smtClean="0"/>
              <a:t> </a:t>
            </a:r>
            <a:r>
              <a:rPr lang="tr-TR" b="0" i="1" dirty="0"/>
              <a:t>Çocuğunuzun hayatında son söz size aitmiş onun söz hakkı yokmuş gibi davranırsanız sizinle inatlaşabilir ve olumsuz davranışlar sergileyebilirler. Bu sebeple onların da söz hakkına sahip olduğunu hissettirin ve belli sınırlar çerçevesinde seçenekler sunarak onun karar vermesini sağlayın.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72037">
            <a:off x="831622" y="4596705"/>
            <a:ext cx="4130641"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160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CEVABINI </a:t>
            </a:r>
            <a:r>
              <a:rPr lang="tr-TR" dirty="0"/>
              <a:t>BİLDİĞİNİZ SORULAR SORMAYIN</a:t>
            </a:r>
          </a:p>
        </p:txBody>
      </p:sp>
      <p:sp>
        <p:nvSpPr>
          <p:cNvPr id="3" name="İçerik Yer Tutucusu 2"/>
          <p:cNvSpPr>
            <a:spLocks noGrp="1"/>
          </p:cNvSpPr>
          <p:nvPr>
            <p:ph idx="1"/>
          </p:nvPr>
        </p:nvSpPr>
        <p:spPr/>
        <p:txBody>
          <a:bodyPr>
            <a:normAutofit lnSpcReduction="10000"/>
          </a:bodyPr>
          <a:lstStyle/>
          <a:p>
            <a:r>
              <a:rPr lang="tr-TR" sz="1800" b="0" dirty="0">
                <a:latin typeface="Aharoni" pitchFamily="2" charset="-79"/>
                <a:cs typeface="Aharoni" pitchFamily="2" charset="-79"/>
              </a:rPr>
              <a:t>Gerçekten bir karar vermesini istemediğiniz zaman ona soru sormayın. </a:t>
            </a:r>
            <a:endParaRPr lang="tr-TR" sz="1800" b="0" dirty="0" smtClean="0">
              <a:latin typeface="Aharoni" pitchFamily="2" charset="-79"/>
              <a:cs typeface="Aharoni" pitchFamily="2" charset="-79"/>
            </a:endParaRPr>
          </a:p>
          <a:p>
            <a:r>
              <a:rPr lang="tr-TR" dirty="0" smtClean="0"/>
              <a:t> </a:t>
            </a:r>
            <a:r>
              <a:rPr lang="tr-TR" b="0" dirty="0"/>
              <a:t>Sorular çocuğunuza hayır deme fırsatı verir. “Oyuncaklarını toplamak ister misin?”, “Uyumak ister misin?” Bir düşünün; siz çocuk olsaydınız bu sorulara cevabınız kesinlikle hayır olacaktı. Onun yerine çocuğa ‘uyuma zamanı geldi ‘ ya da ‘oyuncaklarını toplamanı istiyorum’ gibi cümleler kurulabilir. </a:t>
            </a:r>
            <a:endParaRPr lang="tr-TR" b="0" dirty="0" smtClean="0"/>
          </a:p>
          <a:p>
            <a:endParaRPr lang="tr-TR" b="0" dirty="0" smtClean="0"/>
          </a:p>
          <a:p>
            <a:r>
              <a:rPr lang="tr-TR" b="0" dirty="0" smtClean="0"/>
              <a:t> </a:t>
            </a:r>
            <a:r>
              <a:rPr lang="tr-TR" b="0" dirty="0"/>
              <a:t>O zaman çocuğunuzun cevabına uymaktan ya da emir vermekten başka çareniz kalmayacaktır. </a:t>
            </a:r>
            <a:endParaRPr lang="tr-TR" b="0" dirty="0" smtClean="0"/>
          </a:p>
          <a:p>
            <a:endParaRPr lang="tr-TR" b="0" dirty="0" smtClean="0"/>
          </a:p>
          <a:p>
            <a:r>
              <a:rPr lang="tr-TR" b="0" dirty="0" smtClean="0"/>
              <a:t> </a:t>
            </a:r>
            <a:r>
              <a:rPr lang="tr-TR" b="0" dirty="0"/>
              <a:t>Eğer çocuğunuzun seçim hakkı yoksa, ona böyle bir hak vermeyin. İsteklerinizi soru olarak değil, istek olarak belirtin.</a:t>
            </a:r>
          </a:p>
        </p:txBody>
      </p:sp>
    </p:spTree>
    <p:extLst>
      <p:ext uri="{BB962C8B-B14F-4D97-AF65-F5344CB8AC3E}">
        <p14:creationId xmlns:p14="http://schemas.microsoft.com/office/powerpoint/2010/main" val="3491083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CEZA </a:t>
            </a:r>
            <a:r>
              <a:rPr lang="tr-TR" dirty="0"/>
              <a:t>UZUN VADEDE İŞE YARAMAZ!</a:t>
            </a:r>
          </a:p>
        </p:txBody>
      </p:sp>
      <p:sp>
        <p:nvSpPr>
          <p:cNvPr id="3" name="İçerik Yer Tutucusu 2"/>
          <p:cNvSpPr>
            <a:spLocks noGrp="1"/>
          </p:cNvSpPr>
          <p:nvPr>
            <p:ph idx="1"/>
          </p:nvPr>
        </p:nvSpPr>
        <p:spPr>
          <a:solidFill>
            <a:schemeClr val="bg1"/>
          </a:solidFill>
        </p:spPr>
        <p:txBody>
          <a:bodyPr/>
          <a:lstStyle/>
          <a:p>
            <a:r>
              <a:rPr lang="tr-TR" dirty="0"/>
              <a:t> </a:t>
            </a:r>
            <a:r>
              <a:rPr lang="tr-TR" b="0" dirty="0"/>
              <a:t>Ceza vermek kızgınlık anında çözüm sağlamış gibi gözükebilir fakat uzun vadede o davranışı yok etmez ve doğru davranışı öğretmez. </a:t>
            </a:r>
            <a:endParaRPr lang="tr-TR" b="0" dirty="0" smtClean="0"/>
          </a:p>
          <a:p>
            <a:endParaRPr lang="tr-TR" b="0" dirty="0" smtClean="0"/>
          </a:p>
          <a:p>
            <a:r>
              <a:rPr lang="tr-TR" b="0" dirty="0" smtClean="0"/>
              <a:t> </a:t>
            </a:r>
            <a:r>
              <a:rPr lang="tr-TR" b="0" dirty="0"/>
              <a:t>Ona kendi kendine giyinmeyi, telefonda nasıl konuşacağını, markette nasıl davranacağını ve benzeri pek çok şey öğretmek zorundasınız. Bu oldukça korkutucu görünebilir. </a:t>
            </a:r>
            <a:endParaRPr lang="tr-TR" b="0" dirty="0" smtClean="0"/>
          </a:p>
          <a:p>
            <a:endParaRPr lang="tr-TR" b="0" dirty="0" smtClean="0"/>
          </a:p>
          <a:p>
            <a:r>
              <a:rPr lang="tr-TR" b="0" dirty="0" smtClean="0"/>
              <a:t> </a:t>
            </a:r>
            <a:r>
              <a:rPr lang="tr-TR" sz="1800" b="0" i="1" dirty="0">
                <a:solidFill>
                  <a:schemeClr val="accent2">
                    <a:lumMod val="50000"/>
                  </a:schemeClr>
                </a:solidFill>
              </a:rPr>
              <a:t>Ama ceza ona ne yapması gerektiğini değil, sadece ne yapmaması gerektiğini öğretir. </a:t>
            </a:r>
            <a:endParaRPr lang="tr-TR" b="0" i="1" dirty="0">
              <a:solidFill>
                <a:schemeClr val="accent2">
                  <a:lumMod val="50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06812"/>
            <a:ext cx="4788024"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722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OLUMLU DAVRANIŞ NEDİR</a:t>
            </a:r>
            <a:endParaRPr lang="tr-TR" dirty="0"/>
          </a:p>
        </p:txBody>
      </p:sp>
      <p:sp>
        <p:nvSpPr>
          <p:cNvPr id="3" name="İçerik Yer Tutucusu 2"/>
          <p:cNvSpPr>
            <a:spLocks noGrp="1"/>
          </p:cNvSpPr>
          <p:nvPr>
            <p:ph idx="1"/>
          </p:nvPr>
        </p:nvSpPr>
        <p:spPr/>
        <p:txBody>
          <a:bodyPr/>
          <a:lstStyle/>
          <a:p>
            <a:pPr>
              <a:buFont typeface="Wingdings" pitchFamily="2" charset="2"/>
              <a:buChar char="ü"/>
            </a:pPr>
            <a:r>
              <a:rPr lang="tr-TR" b="0" dirty="0" smtClean="0">
                <a:cs typeface="Arial" pitchFamily="34" charset="0"/>
              </a:rPr>
              <a:t>Çocuğun gelişimine uygun, toplum ve aile içinde isteklerini veya fikirlerini kırıcı olmadan ve inatlaşmadan sergilemesidir.</a:t>
            </a:r>
          </a:p>
          <a:p>
            <a:pPr>
              <a:buFont typeface="Wingdings" pitchFamily="2" charset="2"/>
              <a:buChar char="ü"/>
            </a:pPr>
            <a:r>
              <a:rPr lang="tr-TR" b="0" dirty="0" smtClean="0">
                <a:cs typeface="Arial" pitchFamily="34" charset="0"/>
              </a:rPr>
              <a:t>Çocuğa istenilen davranışları ve alışkanlıkları öğretmek, kendi kendini denetleme yada ahlaki gelişimini sağlamaktır.</a:t>
            </a:r>
          </a:p>
          <a:p>
            <a:pPr>
              <a:buFont typeface="Wingdings" pitchFamily="2" charset="2"/>
              <a:buChar char="ü"/>
            </a:pPr>
            <a:r>
              <a:rPr lang="tr-TR" b="0" dirty="0" smtClean="0">
                <a:cs typeface="Arial" pitchFamily="34" charset="0"/>
              </a:rPr>
              <a:t>Bunları kazandırmak disiplin ile mümkündür ancak disiplin kavramı genellikle gerçek anlamının dışında değerlendirilmekte ve olumsuz davranışına tepki olarak cezanın kullanımı olarak algılanmaktadır.</a:t>
            </a:r>
          </a:p>
          <a:p>
            <a:pPr>
              <a:buFont typeface="Wingdings" pitchFamily="2" charset="2"/>
              <a:buChar char="ü"/>
            </a:pPr>
            <a:r>
              <a:rPr lang="tr-TR" b="0" dirty="0" smtClean="0">
                <a:cs typeface="Arial" pitchFamily="34" charset="0"/>
              </a:rPr>
              <a:t>Oysa disiplin çocuğun davranışlarına katı sınırlar koymak ve onu her yönden kontrol altına almak değil, kendi davranışlarının sonucunu kabul etmesine, sorumluluk almasına ve öz denetim geliştirmesine yardımcı olmaktır</a:t>
            </a:r>
            <a:r>
              <a:rPr lang="tr-TR" b="0" dirty="0" smtClean="0">
                <a:latin typeface="Arial" pitchFamily="34" charset="0"/>
                <a:cs typeface="Arial" pitchFamily="34" charset="0"/>
              </a:rPr>
              <a:t>.</a:t>
            </a:r>
            <a:endParaRPr lang="tr-TR" b="0" dirty="0">
              <a:latin typeface="Arial" pitchFamily="34" charset="0"/>
              <a:cs typeface="Arial" pitchFamily="34" charset="0"/>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375695">
            <a:off x="2988003" y="3837668"/>
            <a:ext cx="1958829" cy="313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6252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260648"/>
            <a:ext cx="7520940" cy="792088"/>
          </a:xfrm>
        </p:spPr>
        <p:txBody>
          <a:bodyPr/>
          <a:lstStyle/>
          <a:p>
            <a:r>
              <a:rPr lang="tr-TR" dirty="0" smtClean="0"/>
              <a:t> </a:t>
            </a:r>
            <a:r>
              <a:rPr lang="tr-TR" dirty="0"/>
              <a:t>CEZA YERİNE MAHRUM BIRAKMA YÖNTEMİNİ </a:t>
            </a:r>
            <a:r>
              <a:rPr lang="tr-TR" dirty="0" smtClean="0"/>
              <a:t>UYGULAYIN</a:t>
            </a:r>
            <a:br>
              <a:rPr lang="tr-TR" dirty="0" smtClean="0"/>
            </a:br>
            <a:endParaRPr lang="tr-TR" dirty="0"/>
          </a:p>
        </p:txBody>
      </p:sp>
      <p:sp>
        <p:nvSpPr>
          <p:cNvPr id="3" name="İçerik Yer Tutucusu 2"/>
          <p:cNvSpPr>
            <a:spLocks noGrp="1"/>
          </p:cNvSpPr>
          <p:nvPr>
            <p:ph idx="1"/>
          </p:nvPr>
        </p:nvSpPr>
        <p:spPr/>
        <p:txBody>
          <a:bodyPr/>
          <a:lstStyle/>
          <a:p>
            <a:endParaRPr lang="tr-TR" dirty="0" smtClean="0"/>
          </a:p>
          <a:p>
            <a:r>
              <a:rPr lang="tr-TR" dirty="0" smtClean="0"/>
              <a:t></a:t>
            </a:r>
            <a:r>
              <a:rPr lang="tr-TR" sz="1800" b="0" dirty="0" smtClean="0"/>
              <a:t>Örneğin</a:t>
            </a:r>
            <a:r>
              <a:rPr lang="tr-TR" sz="1800" b="0" dirty="0"/>
              <a:t>; “Yemek yerine gofret yemeyi seçemezsin, eğer gofret yemek istiyorsan önce yemeğini yemelisin,” gibi ya da “tablette oyun oynamak istiyorsan, önce okul ödevlerini bitirmen gerekli,” gibi </a:t>
            </a:r>
            <a:endParaRPr lang="tr-TR" sz="1800" b="0" dirty="0" smtClean="0"/>
          </a:p>
          <a:p>
            <a:endParaRPr lang="tr-TR" sz="1800" b="0" dirty="0" smtClean="0"/>
          </a:p>
          <a:p>
            <a:r>
              <a:rPr lang="tr-TR" sz="1800" b="0" dirty="0" smtClean="0"/>
              <a:t> </a:t>
            </a:r>
            <a:r>
              <a:rPr lang="tr-TR" sz="1800" b="0" dirty="0"/>
              <a:t>Bu şekilde ceza yerine, ödülden mahrum bırakma yöntemiyle çocuğunuzun olumlu davranışı gerçekleştirmesi için ona fırsat yaratmış olursunuz. Bu noktada kararlı olmanız, çocuğunuzun ısrarlarına dayanabilmeniz ve kuralda sabit kalmanız önemlidir.</a:t>
            </a:r>
          </a:p>
        </p:txBody>
      </p:sp>
    </p:spTree>
    <p:extLst>
      <p:ext uri="{BB962C8B-B14F-4D97-AF65-F5344CB8AC3E}">
        <p14:creationId xmlns:p14="http://schemas.microsoft.com/office/powerpoint/2010/main" val="391774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373216"/>
            <a:ext cx="8640960" cy="1368152"/>
          </a:xfrm>
        </p:spPr>
        <p:txBody>
          <a:bodyPr/>
          <a:lstStyle/>
          <a:p>
            <a:r>
              <a:rPr lang="tr-TR" dirty="0" smtClean="0"/>
              <a:t>Sabırla okuduğunuz için teşekkürler</a:t>
            </a:r>
            <a:r>
              <a:rPr lang="tr-TR" dirty="0" smtClean="0">
                <a:sym typeface="Wingdings" pitchFamily="2" charset="2"/>
              </a:rPr>
              <a:t></a:t>
            </a:r>
            <a:endParaRPr lang="tr-TR"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59633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27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92696"/>
            <a:ext cx="8280920" cy="4824536"/>
          </a:xfrm>
        </p:spPr>
        <p:txBody>
          <a:bodyPr>
            <a:normAutofit/>
          </a:bodyPr>
          <a:lstStyle/>
          <a:p>
            <a:r>
              <a:rPr lang="tr-TR" dirty="0" smtClean="0">
                <a:cs typeface="Arial" pitchFamily="34" charset="0"/>
              </a:rPr>
              <a:t>Bunu sağlamak için ise bazı disiplin ilkeleri vardır, bunlar:</a:t>
            </a:r>
          </a:p>
          <a:p>
            <a:r>
              <a:rPr lang="tr-TR" dirty="0" smtClean="0">
                <a:cs typeface="Arial" pitchFamily="34" charset="0"/>
              </a:rPr>
              <a:t>Kararlılık: </a:t>
            </a:r>
            <a:r>
              <a:rPr lang="tr-TR" b="0" dirty="0" smtClean="0">
                <a:cs typeface="Arial" pitchFamily="34" charset="0"/>
              </a:rPr>
              <a:t>çocuğun uyması gereken kurallar konusunda kararlı olun. Kararlı bir tonda ve taviz vermeden korunan kurallar çocuk tarafından benimsenir, aksi halde çocukta ısrar davranışı gelişir.</a:t>
            </a:r>
          </a:p>
          <a:p>
            <a:r>
              <a:rPr lang="tr-TR" dirty="0" smtClean="0">
                <a:cs typeface="Arial" pitchFamily="34" charset="0"/>
              </a:rPr>
              <a:t>Kesinlik</a:t>
            </a:r>
            <a:r>
              <a:rPr lang="tr-TR" b="0" dirty="0" smtClean="0">
                <a:cs typeface="Arial" pitchFamily="34" charset="0"/>
              </a:rPr>
              <a:t>:  konulan kurallar karşısında kesin tavırlar sergilenmelidir.  </a:t>
            </a:r>
            <a:r>
              <a:rPr lang="tr-TR" b="0" dirty="0" err="1" smtClean="0">
                <a:cs typeface="Arial" pitchFamily="34" charset="0"/>
              </a:rPr>
              <a:t>Açıık</a:t>
            </a:r>
            <a:r>
              <a:rPr lang="tr-TR" b="0" dirty="0" smtClean="0">
                <a:cs typeface="Arial" pitchFamily="34" charset="0"/>
              </a:rPr>
              <a:t> ve net olunmalı, belirsiz davranışlar sergilenmemelidir. Aksi bir durumda çocukta çelişkili düşünce ve davranışlar oluşur.</a:t>
            </a:r>
          </a:p>
          <a:p>
            <a:r>
              <a:rPr lang="tr-TR" dirty="0" smtClean="0">
                <a:cs typeface="Arial" pitchFamily="34" charset="0"/>
              </a:rPr>
              <a:t>Süreklilik: </a:t>
            </a:r>
            <a:r>
              <a:rPr lang="tr-TR" b="0" dirty="0" smtClean="0">
                <a:cs typeface="Arial" pitchFamily="34" charset="0"/>
              </a:rPr>
              <a:t>farklı zamanlarda farklı kurallar uygulamalar yapmamalı , onaylamamalı ve tutarlı olmalıdır.</a:t>
            </a:r>
          </a:p>
          <a:p>
            <a:r>
              <a:rPr lang="tr-TR" dirty="0" smtClean="0">
                <a:cs typeface="Arial" pitchFamily="34" charset="0"/>
              </a:rPr>
              <a:t>Sakinlik: </a:t>
            </a:r>
            <a:r>
              <a:rPr lang="tr-TR" b="0" dirty="0" smtClean="0">
                <a:cs typeface="Arial" pitchFamily="34" charset="0"/>
              </a:rPr>
              <a:t>kurallara uyma sırasında yaşanan çatışmalarda sakinlik korunmalı ve çocukla sonu gelmeyecek tartışmalara kesinlikle girilmemelidir. </a:t>
            </a:r>
          </a:p>
          <a:p>
            <a:r>
              <a:rPr lang="tr-TR" dirty="0" smtClean="0">
                <a:cs typeface="Arial" pitchFamily="34" charset="0"/>
              </a:rPr>
              <a:t>Ödüllendirme: </a:t>
            </a:r>
            <a:r>
              <a:rPr lang="tr-TR" b="0" dirty="0" smtClean="0">
                <a:cs typeface="Arial" pitchFamily="34" charset="0"/>
              </a:rPr>
              <a:t>Çocuklar uygun davranışı sergiledikleri olumlu dönütler almak isterler. Aile çocuğun olumlu davranışını desteklemeli, övgü içeren sözcüklerle ifade etmeli ki, davranış süreklilik kazasın. Aksi halde çocukta  kimse fark etmiyor duygusu gelişebilir</a:t>
            </a:r>
            <a:r>
              <a:rPr lang="tr-TR" b="0" dirty="0" smtClean="0">
                <a:latin typeface="Arial" pitchFamily="34" charset="0"/>
                <a:cs typeface="Arial" pitchFamily="34" charset="0"/>
              </a:rPr>
              <a:t>.</a:t>
            </a:r>
            <a:endParaRPr lang="tr-TR" b="0" dirty="0">
              <a:latin typeface="Arial" pitchFamily="34" charset="0"/>
              <a:cs typeface="Arial" pitchFamily="34" charset="0"/>
            </a:endParaRPr>
          </a:p>
        </p:txBody>
      </p:sp>
    </p:spTree>
    <p:extLst>
      <p:ext uri="{BB962C8B-B14F-4D97-AF65-F5344CB8AC3E}">
        <p14:creationId xmlns:p14="http://schemas.microsoft.com/office/powerpoint/2010/main" val="1038137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332656"/>
            <a:ext cx="7520940" cy="797768"/>
          </a:xfrm>
        </p:spPr>
        <p:txBody>
          <a:bodyPr/>
          <a:lstStyle/>
          <a:p>
            <a:r>
              <a:rPr lang="tr-TR" dirty="0" smtClean="0"/>
              <a:t>Olumlu davranışı geliştirmede kuralların belirlenmesi</a:t>
            </a:r>
            <a:endParaRPr lang="tr-TR" dirty="0"/>
          </a:p>
        </p:txBody>
      </p:sp>
      <p:sp>
        <p:nvSpPr>
          <p:cNvPr id="3" name="İçerik Yer Tutucusu 2"/>
          <p:cNvSpPr>
            <a:spLocks noGrp="1"/>
          </p:cNvSpPr>
          <p:nvPr>
            <p:ph idx="1"/>
          </p:nvPr>
        </p:nvSpPr>
        <p:spPr>
          <a:xfrm>
            <a:off x="822960" y="1268760"/>
            <a:ext cx="7520940" cy="3411717"/>
          </a:xfrm>
        </p:spPr>
        <p:txBody>
          <a:bodyPr/>
          <a:lstStyle/>
          <a:p>
            <a:pPr>
              <a:buFont typeface="Wingdings" pitchFamily="2" charset="2"/>
              <a:buChar char="v"/>
            </a:pPr>
            <a:r>
              <a:rPr lang="tr-TR" b="0" dirty="0" smtClean="0"/>
              <a:t>Kuralların sayısı sınırlı olmalı ve kesinlikle uygulanmalıdır.</a:t>
            </a:r>
          </a:p>
          <a:p>
            <a:pPr>
              <a:buFont typeface="Wingdings" pitchFamily="2" charset="2"/>
              <a:buChar char="v"/>
            </a:pPr>
            <a:r>
              <a:rPr lang="tr-TR" b="0" dirty="0" smtClean="0"/>
              <a:t>Kurallar mantıklı olmalı ve çocukların uygulayabileceği düzeyde olmalıdır.</a:t>
            </a:r>
          </a:p>
          <a:p>
            <a:pPr>
              <a:buFont typeface="Wingdings" pitchFamily="2" charset="2"/>
              <a:buChar char="v"/>
            </a:pPr>
            <a:r>
              <a:rPr lang="tr-TR" b="0" dirty="0" smtClean="0"/>
              <a:t>Kurallar çocuktan ne beklediğimizi açıkça ortaya koymalıdır, onu yönlendirmelidir.</a:t>
            </a:r>
          </a:p>
          <a:p>
            <a:pPr marL="0" indent="0"/>
            <a:r>
              <a:rPr lang="tr-TR" b="0" dirty="0" smtClean="0"/>
              <a:t>Bir şeye hayır dendiğinde sebebi açıklanmalı ve farklı seçeneklerde sunulmalıdır.</a:t>
            </a:r>
          </a:p>
          <a:p>
            <a:pPr marL="285750" indent="-285750">
              <a:buFont typeface="Wingdings" pitchFamily="2" charset="2"/>
              <a:buChar char="v"/>
            </a:pPr>
            <a:r>
              <a:rPr lang="tr-TR" b="0" dirty="0" smtClean="0"/>
              <a:t>Kurallar mümkün olduğu ölçüde olumlu kelimelerle ifade edilmelidir.</a:t>
            </a:r>
          </a:p>
          <a:p>
            <a:pPr marL="285750" indent="-285750">
              <a:buFont typeface="Wingdings" pitchFamily="2" charset="2"/>
              <a:buChar char="v"/>
            </a:pPr>
            <a:r>
              <a:rPr lang="tr-TR" b="0" dirty="0" smtClean="0"/>
              <a:t>Kurallar anne ve baba her ikisi tarafından tutarlı şekilde uygulanmalı farklılık göstermemelidir.</a:t>
            </a:r>
          </a:p>
          <a:p>
            <a:pPr marL="285750" indent="-285750">
              <a:buFont typeface="Wingdings" pitchFamily="2" charset="2"/>
              <a:buChar char="v"/>
            </a:pPr>
            <a:r>
              <a:rPr lang="tr-TR" b="0" dirty="0" smtClean="0"/>
              <a:t>Kural belirlenirken çocuğa da söz hakkı verilmelidir.</a:t>
            </a:r>
          </a:p>
          <a:p>
            <a:pPr marL="285750" indent="-285750">
              <a:buFont typeface="Wingdings" pitchFamily="2" charset="2"/>
              <a:buChar char="v"/>
            </a:pPr>
            <a:endParaRPr lang="tr-TR" b="0" dirty="0" smtClean="0"/>
          </a:p>
          <a:p>
            <a:pPr marL="0" indent="0"/>
            <a:endParaRPr lang="tr-TR" b="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085184"/>
            <a:ext cx="3028950" cy="158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565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764704"/>
            <a:ext cx="7520940" cy="3579849"/>
          </a:xfrm>
        </p:spPr>
        <p:txBody>
          <a:bodyPr>
            <a:normAutofit/>
          </a:bodyPr>
          <a:lstStyle/>
          <a:p>
            <a:pPr>
              <a:buFont typeface="Wingdings" pitchFamily="2" charset="2"/>
              <a:buChar char="Ø"/>
            </a:pPr>
            <a:r>
              <a:rPr lang="tr-TR" sz="2400" b="0" dirty="0" smtClean="0">
                <a:solidFill>
                  <a:schemeClr val="accent3">
                    <a:lumMod val="75000"/>
                  </a:schemeClr>
                </a:solidFill>
                <a:latin typeface="+mj-lt"/>
              </a:rPr>
              <a:t>    çocuklara davranışlarının sorumluluklarını yüklenebilmeleri için kendi başlarına kararlar almaları ve sonuçlarını yaşamalarına izin verilmelidir. Aileler her kararı kendileri vermeyip bazı kararları çocukların verebileceğini göz ardı etmemelidir.</a:t>
            </a:r>
            <a:endParaRPr lang="tr-TR" sz="2400" b="0" dirty="0">
              <a:solidFill>
                <a:schemeClr val="accent3">
                  <a:lumMod val="75000"/>
                </a:schemeClr>
              </a:solidFill>
              <a:latin typeface="+mj-lt"/>
            </a:endParaRPr>
          </a:p>
        </p:txBody>
      </p:sp>
    </p:spTree>
    <p:extLst>
      <p:ext uri="{BB962C8B-B14F-4D97-AF65-F5344CB8AC3E}">
        <p14:creationId xmlns:p14="http://schemas.microsoft.com/office/powerpoint/2010/main" val="2118264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ÇOCUKLAR BEKLEMEYİ BİLMELİ</a:t>
            </a:r>
          </a:p>
        </p:txBody>
      </p:sp>
      <p:sp>
        <p:nvSpPr>
          <p:cNvPr id="3" name="İçerik Yer Tutucusu 2"/>
          <p:cNvSpPr>
            <a:spLocks noGrp="1"/>
          </p:cNvSpPr>
          <p:nvPr>
            <p:ph idx="1"/>
          </p:nvPr>
        </p:nvSpPr>
        <p:spPr>
          <a:xfrm>
            <a:off x="822960" y="1340768"/>
            <a:ext cx="7520940" cy="3339709"/>
          </a:xfrm>
        </p:spPr>
        <p:txBody>
          <a:bodyPr>
            <a:normAutofit/>
          </a:bodyPr>
          <a:lstStyle/>
          <a:p>
            <a:r>
              <a:rPr lang="tr-TR" sz="1800" b="0" dirty="0"/>
              <a:t>Çocukların isteklerinin ya da ihtiyaçlarının karşılanması için bazen beklemeleri gerektiğini bilmeleri ve bekleyebilmeyi öğrenmeleri ise çok önemli</a:t>
            </a:r>
            <a:r>
              <a:rPr lang="tr-TR" sz="1800" b="0" dirty="0" smtClean="0"/>
              <a:t>.</a:t>
            </a:r>
          </a:p>
          <a:p>
            <a:endParaRPr lang="tr-TR" sz="1800" b="0" dirty="0" smtClean="0"/>
          </a:p>
          <a:p>
            <a:r>
              <a:rPr lang="tr-TR" sz="1800" b="0" dirty="0"/>
              <a:t>Çocuğun istek ve ihtiyaçlarının karşılanmasının başka insanların durumuna bağlı olabileceğini, başkalarının da istek veya ihtiyaçlarının olabileceğini ve bazen bunların kendininkilerden öncelikli olabileceğini anlamasını sağlar</a:t>
            </a:r>
          </a:p>
        </p:txBody>
      </p:sp>
    </p:spTree>
    <p:extLst>
      <p:ext uri="{BB962C8B-B14F-4D97-AF65-F5344CB8AC3E}">
        <p14:creationId xmlns:p14="http://schemas.microsoft.com/office/powerpoint/2010/main" val="613513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BUNUN </a:t>
            </a:r>
            <a:r>
              <a:rPr lang="tr-TR" dirty="0" smtClean="0"/>
              <a:t>İÇİN:</a:t>
            </a:r>
            <a:endParaRPr lang="tr-TR" dirty="0"/>
          </a:p>
        </p:txBody>
      </p:sp>
      <p:sp>
        <p:nvSpPr>
          <p:cNvPr id="3" name="İçerik Yer Tutucusu 2"/>
          <p:cNvSpPr>
            <a:spLocks noGrp="1"/>
          </p:cNvSpPr>
          <p:nvPr>
            <p:ph idx="1"/>
          </p:nvPr>
        </p:nvSpPr>
        <p:spPr>
          <a:xfrm>
            <a:off x="755576" y="1484784"/>
            <a:ext cx="7520940" cy="3816424"/>
          </a:xfrm>
        </p:spPr>
        <p:txBody>
          <a:bodyPr/>
          <a:lstStyle/>
          <a:p>
            <a:r>
              <a:rPr lang="tr-TR" dirty="0"/>
              <a:t> </a:t>
            </a:r>
            <a:r>
              <a:rPr lang="tr-TR" sz="1800" b="0" dirty="0"/>
              <a:t>Çocuğunuzun ağlama, mızıldanma ya da öfke nöbetleri karşısında pes ederek isteklerini bu şekilde yaptırabileceğini öğretmemelisiniz. </a:t>
            </a:r>
            <a:endParaRPr lang="tr-TR" sz="1800" b="0" dirty="0" smtClean="0"/>
          </a:p>
          <a:p>
            <a:r>
              <a:rPr lang="tr-TR" sz="1800" b="0" dirty="0" smtClean="0"/>
              <a:t> </a:t>
            </a:r>
            <a:r>
              <a:rPr lang="tr-TR" sz="1800" b="0" dirty="0"/>
              <a:t>Her istek ya da ihtiyacının hemen karşılanamayabileceğini göstermelisiniz. </a:t>
            </a:r>
            <a:endParaRPr lang="tr-TR" sz="1800" b="0" dirty="0" smtClean="0"/>
          </a:p>
          <a:p>
            <a:r>
              <a:rPr lang="tr-TR" sz="1800" b="0" dirty="0" smtClean="0"/>
              <a:t> </a:t>
            </a:r>
            <a:r>
              <a:rPr lang="tr-TR" sz="1800" b="0" dirty="0"/>
              <a:t>Başkalarının istek ve ihtiyaçlarının da olabileceğini ve bunların kendi istek ve ihtiyaçlarından önce gelebileceğini öğretmelisiniz</a:t>
            </a:r>
            <a:r>
              <a:rPr lang="tr-TR" sz="1800" b="0" dirty="0" smtClean="0"/>
              <a:t>.</a:t>
            </a:r>
          </a:p>
          <a:p>
            <a:r>
              <a:rPr lang="tr-TR" sz="1800" b="0" dirty="0" smtClean="0"/>
              <a:t> </a:t>
            </a:r>
            <a:r>
              <a:rPr lang="tr-TR" sz="1800" b="0" dirty="0"/>
              <a:t> Bu durumdan kaynaklanan gerilimle nasıl baş edebileceği konusunda yol gösterici </a:t>
            </a:r>
            <a:r>
              <a:rPr lang="tr-TR" sz="1800" b="0" dirty="0" smtClean="0"/>
              <a:t>olmalısınız.</a:t>
            </a:r>
            <a:endParaRPr lang="tr-TR" sz="1800" b="0" dirty="0"/>
          </a:p>
        </p:txBody>
      </p:sp>
    </p:spTree>
    <p:extLst>
      <p:ext uri="{BB962C8B-B14F-4D97-AF65-F5344CB8AC3E}">
        <p14:creationId xmlns:p14="http://schemas.microsoft.com/office/powerpoint/2010/main" val="457707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it-IT" dirty="0" smtClean="0"/>
              <a:t>KURAL </a:t>
            </a:r>
            <a:r>
              <a:rPr lang="it-IT" dirty="0"/>
              <a:t>KOY VE SINIRLARI BELİRLE </a:t>
            </a:r>
            <a:endParaRPr lang="tr-TR" dirty="0"/>
          </a:p>
        </p:txBody>
      </p:sp>
      <p:sp>
        <p:nvSpPr>
          <p:cNvPr id="3" name="İçerik Yer Tutucusu 2"/>
          <p:cNvSpPr>
            <a:spLocks noGrp="1"/>
          </p:cNvSpPr>
          <p:nvPr>
            <p:ph idx="1"/>
          </p:nvPr>
        </p:nvSpPr>
        <p:spPr/>
        <p:txBody>
          <a:bodyPr/>
          <a:lstStyle/>
          <a:p>
            <a:pPr>
              <a:buFont typeface="Wingdings" pitchFamily="2" charset="2"/>
              <a:buChar char="q"/>
            </a:pPr>
            <a:r>
              <a:rPr lang="tr-TR" b="0" dirty="0" smtClean="0"/>
              <a:t>Her </a:t>
            </a:r>
            <a:r>
              <a:rPr lang="tr-TR" b="0" dirty="0"/>
              <a:t>koyulan kuralın bir mantığı olmalı- sadece ‘</a:t>
            </a:r>
            <a:r>
              <a:rPr lang="tr-TR" b="0" i="1" dirty="0"/>
              <a:t>bu hep böyle’ deyip kural konulmamalıdır.</a:t>
            </a:r>
            <a:r>
              <a:rPr lang="tr-TR" b="0" dirty="0"/>
              <a:t> Aksi takdirde çocuğun davranışı benimsemesini beklemek haksızlık olur. </a:t>
            </a:r>
            <a:endParaRPr lang="tr-TR" b="0" dirty="0" smtClean="0"/>
          </a:p>
          <a:p>
            <a:r>
              <a:rPr lang="tr-TR" b="0" dirty="0" smtClean="0"/>
              <a:t> </a:t>
            </a:r>
            <a:r>
              <a:rPr lang="tr-TR" b="0" dirty="0"/>
              <a:t>Bir çocuktan yapması beklenen şeyler, onun anlayabileceği bir dil kullanılarak ve basit şekilde ifade </a:t>
            </a:r>
            <a:r>
              <a:rPr lang="tr-TR" b="0" dirty="0" smtClean="0"/>
              <a:t>edilmelidir</a:t>
            </a:r>
          </a:p>
          <a:p>
            <a:pPr>
              <a:buFont typeface="Wingdings" pitchFamily="2" charset="2"/>
              <a:buChar char="q"/>
            </a:pPr>
            <a:r>
              <a:rPr lang="tr-TR" b="0" dirty="0"/>
              <a:t>Kuralı koyarken gerçekten gerekli olup olmadığını kendinize sorun. </a:t>
            </a:r>
            <a:endParaRPr lang="tr-TR" b="0" dirty="0" smtClean="0"/>
          </a:p>
          <a:p>
            <a:r>
              <a:rPr lang="tr-TR" b="0" dirty="0" smtClean="0"/>
              <a:t> </a:t>
            </a:r>
            <a:r>
              <a:rPr lang="tr-TR" b="0" dirty="0"/>
              <a:t>Özellikle ilk günlerde her gün kuralların üzerinden geçin. </a:t>
            </a:r>
            <a:endParaRPr lang="tr-TR" b="0" dirty="0" smtClean="0"/>
          </a:p>
          <a:p>
            <a:r>
              <a:rPr lang="tr-TR" b="0" dirty="0" smtClean="0"/>
              <a:t> </a:t>
            </a:r>
            <a:r>
              <a:rPr lang="tr-TR" b="0" dirty="0"/>
              <a:t>Kuralları yazın ya da görseller kullanarak görünür bir yere asın- örneğin her kural için bu kuralın uygulanırken çekilmiş bir fotoğrafı kartona yapıştırılarak sergilenebilir. </a:t>
            </a:r>
            <a:endParaRPr lang="tr-TR" b="0" dirty="0" smtClean="0"/>
          </a:p>
          <a:p>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5144"/>
            <a:ext cx="676875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239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Kural Koyarken, Uygularken;</a:t>
            </a:r>
          </a:p>
        </p:txBody>
      </p:sp>
      <p:sp>
        <p:nvSpPr>
          <p:cNvPr id="3" name="İçerik Yer Tutucusu 2"/>
          <p:cNvSpPr>
            <a:spLocks noGrp="1"/>
          </p:cNvSpPr>
          <p:nvPr>
            <p:ph idx="1"/>
          </p:nvPr>
        </p:nvSpPr>
        <p:spPr/>
        <p:txBody>
          <a:bodyPr/>
          <a:lstStyle/>
          <a:p>
            <a:r>
              <a:rPr lang="tr-TR" dirty="0"/>
              <a:t> </a:t>
            </a:r>
            <a:r>
              <a:rPr lang="tr-TR" sz="1800" b="0" dirty="0"/>
              <a:t>Olumlu bir dil kullanarak kuralı tanımlayın-</a:t>
            </a:r>
            <a:r>
              <a:rPr lang="tr-TR" sz="1800" b="0" i="1" dirty="0"/>
              <a:t> ne yapmamalarını değil, yapmaları gerekeni söyleyin</a:t>
            </a:r>
            <a:r>
              <a:rPr lang="tr-TR" sz="1800" b="0" i="1" dirty="0" smtClean="0"/>
              <a:t>.</a:t>
            </a:r>
            <a:r>
              <a:rPr lang="tr-TR" sz="1800" b="0" dirty="0" smtClean="0"/>
              <a:t>-‘</a:t>
            </a:r>
            <a:r>
              <a:rPr lang="tr-TR" sz="1800" b="0" dirty="0"/>
              <a:t>Başkaları konuşurken dinle.’ gibi. </a:t>
            </a:r>
            <a:endParaRPr lang="tr-TR" sz="1800" b="0" dirty="0" smtClean="0"/>
          </a:p>
          <a:p>
            <a:endParaRPr lang="tr-TR" sz="1800" b="0" dirty="0" smtClean="0"/>
          </a:p>
          <a:p>
            <a:r>
              <a:rPr lang="tr-TR" sz="1800" b="0" dirty="0" smtClean="0"/>
              <a:t> </a:t>
            </a:r>
            <a:r>
              <a:rPr lang="tr-TR" sz="1800" b="0" dirty="0"/>
              <a:t>Az sayıda kural ile başlayın. Örneğin, en önemli 6 kural. </a:t>
            </a:r>
            <a:endParaRPr lang="tr-TR" sz="1800" b="0" dirty="0" smtClean="0"/>
          </a:p>
          <a:p>
            <a:r>
              <a:rPr lang="tr-TR" sz="1800" b="0" dirty="0" smtClean="0"/>
              <a:t>Çok </a:t>
            </a:r>
            <a:r>
              <a:rPr lang="tr-TR" sz="1800" b="0" dirty="0"/>
              <a:t>fazla kural koymayın! Fazla sayıda kural koyarsanız çocukların bunları hatırlaması zorlaşır ve sırf hatırlayamadığı için kuralları uygulayamayabilir</a:t>
            </a:r>
            <a:r>
              <a:rPr lang="tr-TR" sz="1800" b="0" dirty="0" smtClean="0"/>
              <a:t>.</a:t>
            </a:r>
          </a:p>
          <a:p>
            <a:endParaRPr lang="tr-TR" dirty="0"/>
          </a:p>
        </p:txBody>
      </p:sp>
    </p:spTree>
    <p:extLst>
      <p:ext uri="{BB962C8B-B14F-4D97-AF65-F5344CB8AC3E}">
        <p14:creationId xmlns:p14="http://schemas.microsoft.com/office/powerpoint/2010/main" val="3055138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291</TotalTime>
  <Words>1413</Words>
  <Application>Microsoft Office PowerPoint</Application>
  <PresentationFormat>Ekran Gösterisi (4:3)</PresentationFormat>
  <Paragraphs>105</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Açılar</vt:lpstr>
      <vt:lpstr>Çocuklara olumlu davranış kazandırma  </vt:lpstr>
      <vt:lpstr>OLUMLU DAVRANIŞ NEDİR</vt:lpstr>
      <vt:lpstr>PowerPoint Sunusu</vt:lpstr>
      <vt:lpstr>Olumlu davranışı geliştirmede kuralların belirlenmesi</vt:lpstr>
      <vt:lpstr>PowerPoint Sunusu</vt:lpstr>
      <vt:lpstr>ÇOCUKLAR BEKLEMEYİ BİLMELİ</vt:lpstr>
      <vt:lpstr>BUNUN İÇİN:</vt:lpstr>
      <vt:lpstr>KURAL KOY VE SINIRLARI BELİRLE </vt:lpstr>
      <vt:lpstr>Kural Koyarken, Uygularken;</vt:lpstr>
      <vt:lpstr>PowerPoint Sunusu</vt:lpstr>
      <vt:lpstr>KESİN BİR ‘HAYIR’</vt:lpstr>
      <vt:lpstr>  ALTERNATİF DAVRANIŞ BELİRLEyin</vt:lpstr>
      <vt:lpstr>TUTARLI OLUN </vt:lpstr>
      <vt:lpstr>OLUMLU DAVRANIŞI GÖR VE TAKDİR ET </vt:lpstr>
      <vt:lpstr>OLUMSUZ BİR DAVRANIŞTA KİŞİLİK İLE İLGİLİ DEĞİL DAVRANIŞLA İLGİLİ YORUM YAPIN.</vt:lpstr>
      <vt:lpstr> ÇOCUĞUNUZLA SADECE SORUN OLDUĞUNDA DEĞİL HER ZAMAN İLETİŞİM KURUN.</vt:lpstr>
      <vt:lpstr>SEÇENEKLER SUNUN </vt:lpstr>
      <vt:lpstr>CEVABINI BİLDİĞİNİZ SORULAR SORMAYIN</vt:lpstr>
      <vt:lpstr>CEZA UZUN VADEDE İŞE YARAMAZ!</vt:lpstr>
      <vt:lpstr> CEZA YERİNE MAHRUM BIRAKMA YÖNTEMİNİ UYGULAYIN </vt:lpstr>
      <vt:lpstr>Sabırla okuduğunuz için 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Çocuklara olumlu davranış kazandırma klavuzu </dc:title>
  <dc:creator>bilişim 12</dc:creator>
  <cp:lastModifiedBy>bilişim 12</cp:lastModifiedBy>
  <cp:revision>21</cp:revision>
  <dcterms:created xsi:type="dcterms:W3CDTF">2022-10-07T07:00:35Z</dcterms:created>
  <dcterms:modified xsi:type="dcterms:W3CDTF">2022-10-10T07:43:09Z</dcterms:modified>
</cp:coreProperties>
</file>